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266" r:id="rId3"/>
    <p:sldId id="257" r:id="rId4"/>
    <p:sldId id="258" r:id="rId5"/>
    <p:sldId id="259" r:id="rId6"/>
    <p:sldId id="260" r:id="rId7"/>
    <p:sldId id="261" r:id="rId8"/>
    <p:sldId id="262" r:id="rId9"/>
    <p:sldId id="263" r:id="rId10"/>
    <p:sldId id="264" r:id="rId11"/>
    <p:sldId id="265"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2" r:id="rId26"/>
    <p:sldId id="281" r:id="rId27"/>
    <p:sldId id="280" r:id="rId28"/>
    <p:sldId id="283"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722" autoAdjust="0"/>
    <p:restoredTop sz="46057" autoAdjust="0"/>
  </p:normalViewPr>
  <p:slideViewPr>
    <p:cSldViewPr>
      <p:cViewPr>
        <p:scale>
          <a:sx n="100" d="100"/>
          <a:sy n="100" d="100"/>
        </p:scale>
        <p:origin x="-1242" y="-4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09C16D1-6181-404A-BBD1-8ABB6677F18F}" type="datetimeFigureOut">
              <a:rPr lang="en-US" smtClean="0"/>
              <a:pPr/>
              <a:t>10/1/2013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592BCE-A9F0-409D-9B7F-777B7E1D8254}" type="slidenum">
              <a:rPr lang="en-US" smtClean="0"/>
              <a:pPr/>
              <a:t>‹#›</a:t>
            </a:fld>
            <a:endParaRPr lang="en-US" dirty="0"/>
          </a:p>
        </p:txBody>
      </p:sp>
    </p:spTree>
    <p:extLst>
      <p:ext uri="{BB962C8B-B14F-4D97-AF65-F5344CB8AC3E}">
        <p14:creationId xmlns:p14="http://schemas.microsoft.com/office/powerpoint/2010/main" val="4091550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6592BCE-A9F0-409D-9B7F-777B7E1D8254}" type="slidenum">
              <a:rPr lang="en-US" smtClean="0"/>
              <a:pPr/>
              <a:t>22</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D16FC51-1FF8-4CA5-9936-154F17D8DA51}" type="datetimeFigureOut">
              <a:rPr lang="en-US" smtClean="0"/>
              <a:pPr/>
              <a:t>10/1/2013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D07504E-FA3D-46C7-9935-B11460C9B15D}"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D16FC51-1FF8-4CA5-9936-154F17D8DA51}" type="datetimeFigureOut">
              <a:rPr lang="en-US" smtClean="0"/>
              <a:pPr/>
              <a:t>10/1/2013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D07504E-FA3D-46C7-9935-B11460C9B15D}"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D16FC51-1FF8-4CA5-9936-154F17D8DA51}" type="datetimeFigureOut">
              <a:rPr lang="en-US" smtClean="0"/>
              <a:pPr/>
              <a:t>10/1/2013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D07504E-FA3D-46C7-9935-B11460C9B15D}"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D16FC51-1FF8-4CA5-9936-154F17D8DA51}" type="datetimeFigureOut">
              <a:rPr lang="en-US" smtClean="0"/>
              <a:pPr/>
              <a:t>10/1/2013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D07504E-FA3D-46C7-9935-B11460C9B15D}"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D16FC51-1FF8-4CA5-9936-154F17D8DA51}" type="datetimeFigureOut">
              <a:rPr lang="en-US" smtClean="0"/>
              <a:pPr/>
              <a:t>10/1/2013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D07504E-FA3D-46C7-9935-B11460C9B15D}"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D16FC51-1FF8-4CA5-9936-154F17D8DA51}" type="datetimeFigureOut">
              <a:rPr lang="en-US" smtClean="0"/>
              <a:pPr/>
              <a:t>10/1/2013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D07504E-FA3D-46C7-9935-B11460C9B15D}"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D16FC51-1FF8-4CA5-9936-154F17D8DA51}" type="datetimeFigureOut">
              <a:rPr lang="en-US" smtClean="0"/>
              <a:pPr/>
              <a:t>10/1/2013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1D07504E-FA3D-46C7-9935-B11460C9B15D}"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D16FC51-1FF8-4CA5-9936-154F17D8DA51}" type="datetimeFigureOut">
              <a:rPr lang="en-US" smtClean="0"/>
              <a:pPr/>
              <a:t>10/1/2013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1D07504E-FA3D-46C7-9935-B11460C9B15D}"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D16FC51-1FF8-4CA5-9936-154F17D8DA51}" type="datetimeFigureOut">
              <a:rPr lang="en-US" smtClean="0"/>
              <a:pPr/>
              <a:t>10/1/2013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1D07504E-FA3D-46C7-9935-B11460C9B15D}"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D16FC51-1FF8-4CA5-9936-154F17D8DA51}" type="datetimeFigureOut">
              <a:rPr lang="en-US" smtClean="0"/>
              <a:pPr/>
              <a:t>10/1/2013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D07504E-FA3D-46C7-9935-B11460C9B15D}"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D16FC51-1FF8-4CA5-9936-154F17D8DA51}" type="datetimeFigureOut">
              <a:rPr lang="en-US" smtClean="0"/>
              <a:pPr/>
              <a:t>10/1/2013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D07504E-FA3D-46C7-9935-B11460C9B15D}"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33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16FC51-1FF8-4CA5-9936-154F17D8DA51}" type="datetimeFigureOut">
              <a:rPr lang="en-US" smtClean="0"/>
              <a:pPr/>
              <a:t>10/1/2013</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07504E-FA3D-46C7-9935-B11460C9B15D}"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8.gi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9.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362200" y="0"/>
            <a:ext cx="4267200" cy="1470025"/>
          </a:xfrm>
        </p:spPr>
        <p:txBody>
          <a:bodyPr/>
          <a:lstStyle/>
          <a:p>
            <a:r>
              <a:rPr lang="en-US" b="1" dirty="0" smtClean="0">
                <a:solidFill>
                  <a:srgbClr val="002060"/>
                </a:solidFill>
              </a:rPr>
              <a:t>Brazil</a:t>
            </a:r>
            <a:endParaRPr lang="en-US" b="1" dirty="0">
              <a:solidFill>
                <a:srgbClr val="002060"/>
              </a:solidFill>
            </a:endParaRPr>
          </a:p>
        </p:txBody>
      </p:sp>
      <p:sp>
        <p:nvSpPr>
          <p:cNvPr id="3" name="Subtitle 2"/>
          <p:cNvSpPr>
            <a:spLocks noGrp="1"/>
          </p:cNvSpPr>
          <p:nvPr>
            <p:ph type="subTitle" idx="1"/>
          </p:nvPr>
        </p:nvSpPr>
        <p:spPr>
          <a:xfrm>
            <a:off x="1371600" y="5486400"/>
            <a:ext cx="6400800" cy="1143000"/>
          </a:xfrm>
        </p:spPr>
        <p:txBody>
          <a:bodyPr/>
          <a:lstStyle/>
          <a:p>
            <a:r>
              <a:rPr lang="en-US" dirty="0" smtClean="0">
                <a:solidFill>
                  <a:srgbClr val="00FF00"/>
                </a:solidFill>
              </a:rPr>
              <a:t>Pages 308 – 315 and 320 - 325</a:t>
            </a:r>
            <a:endParaRPr lang="en-US" dirty="0">
              <a:solidFill>
                <a:srgbClr val="00FF00"/>
              </a:solidFill>
            </a:endParaRPr>
          </a:p>
        </p:txBody>
      </p:sp>
      <p:pic>
        <p:nvPicPr>
          <p:cNvPr id="29698" name="Picture 2" descr="http://www.worldatlas.com/webimage/countrys/samerica/brsa.gif"/>
          <p:cNvPicPr>
            <a:picLocks noChangeAspect="1" noChangeArrowheads="1"/>
          </p:cNvPicPr>
          <p:nvPr/>
        </p:nvPicPr>
        <p:blipFill>
          <a:blip r:embed="rId2" cstate="print"/>
          <a:srcRect/>
          <a:stretch>
            <a:fillRect/>
          </a:stretch>
        </p:blipFill>
        <p:spPr bwMode="auto">
          <a:xfrm>
            <a:off x="2590800" y="1219200"/>
            <a:ext cx="3810000" cy="4163871"/>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002060"/>
                </a:solidFill>
              </a:rPr>
              <a:t>Section 1 : Chapter Atlas</a:t>
            </a:r>
            <a:br>
              <a:rPr lang="en-US" dirty="0" smtClean="0">
                <a:solidFill>
                  <a:srgbClr val="002060"/>
                </a:solidFill>
              </a:rPr>
            </a:br>
            <a:r>
              <a:rPr lang="en-US" dirty="0" smtClean="0">
                <a:solidFill>
                  <a:srgbClr val="002060"/>
                </a:solidFill>
              </a:rPr>
              <a:t>Pages 308 - 315</a:t>
            </a:r>
            <a:endParaRPr lang="en-US" dirty="0"/>
          </a:p>
        </p:txBody>
      </p:sp>
      <p:sp>
        <p:nvSpPr>
          <p:cNvPr id="3" name="Content Placeholder 2"/>
          <p:cNvSpPr>
            <a:spLocks noGrp="1"/>
          </p:cNvSpPr>
          <p:nvPr>
            <p:ph idx="1"/>
          </p:nvPr>
        </p:nvSpPr>
        <p:spPr/>
        <p:txBody>
          <a:bodyPr/>
          <a:lstStyle/>
          <a:p>
            <a:r>
              <a:rPr lang="en-US" dirty="0" smtClean="0">
                <a:solidFill>
                  <a:srgbClr val="00FF00"/>
                </a:solidFill>
              </a:rPr>
              <a:t>Ecosystems –</a:t>
            </a:r>
          </a:p>
          <a:p>
            <a:pPr lvl="1"/>
            <a:r>
              <a:rPr lang="en-US" dirty="0" smtClean="0">
                <a:solidFill>
                  <a:srgbClr val="00FF00"/>
                </a:solidFill>
              </a:rPr>
              <a:t>Northeast </a:t>
            </a:r>
          </a:p>
          <a:p>
            <a:pPr lvl="2"/>
            <a:r>
              <a:rPr lang="en-US" b="1" u="sng" dirty="0" smtClean="0">
                <a:solidFill>
                  <a:srgbClr val="00FF00"/>
                </a:solidFill>
              </a:rPr>
              <a:t>Semi Arid Ecosystem  </a:t>
            </a:r>
            <a:r>
              <a:rPr lang="en-US" dirty="0" smtClean="0">
                <a:solidFill>
                  <a:srgbClr val="00FF00"/>
                </a:solidFill>
              </a:rPr>
              <a:t>-  In this region there are animals that can survive long periods of time without water. Plants that need little water such as low scrub vegetation. </a:t>
            </a:r>
          </a:p>
          <a:p>
            <a:pPr lvl="2"/>
            <a:endParaRPr lang="en-US" dirty="0">
              <a:solidFill>
                <a:srgbClr val="00FF00"/>
              </a:solidFill>
            </a:endParaRPr>
          </a:p>
        </p:txBody>
      </p:sp>
      <p:pic>
        <p:nvPicPr>
          <p:cNvPr id="20482" name="Picture 2" descr="http://static.guim.co.uk/sys-images/Environment/Pix/columnists/2008/12/2/1228216219199/Gallery-Brazil-Semi-arid--001.jpg"/>
          <p:cNvPicPr>
            <a:picLocks noChangeAspect="1" noChangeArrowheads="1"/>
          </p:cNvPicPr>
          <p:nvPr/>
        </p:nvPicPr>
        <p:blipFill>
          <a:blip r:embed="rId2" cstate="print"/>
          <a:srcRect/>
          <a:stretch>
            <a:fillRect/>
          </a:stretch>
        </p:blipFill>
        <p:spPr bwMode="auto">
          <a:xfrm>
            <a:off x="4495800" y="3962400"/>
            <a:ext cx="3810000" cy="2540001"/>
          </a:xfrm>
          <a:prstGeom prst="rect">
            <a:avLst/>
          </a:prstGeom>
          <a:noFill/>
        </p:spPr>
      </p:pic>
      <p:pic>
        <p:nvPicPr>
          <p:cNvPr id="20484" name="Picture 4" descr="http://t2.gstatic.com/images?q=tbn:ANd9GcScts61rklNx2bej_UV4J-SyACgsXB_WicP3wiwN5nsHZFSod31VQ"/>
          <p:cNvPicPr>
            <a:picLocks noChangeAspect="1" noChangeArrowheads="1"/>
          </p:cNvPicPr>
          <p:nvPr/>
        </p:nvPicPr>
        <p:blipFill>
          <a:blip r:embed="rId3" cstate="print"/>
          <a:srcRect/>
          <a:stretch>
            <a:fillRect/>
          </a:stretch>
        </p:blipFill>
        <p:spPr bwMode="auto">
          <a:xfrm>
            <a:off x="685800" y="4267200"/>
            <a:ext cx="3429000" cy="2427271"/>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5257800" cy="1143000"/>
          </a:xfrm>
        </p:spPr>
        <p:txBody>
          <a:bodyPr>
            <a:normAutofit fontScale="90000"/>
          </a:bodyPr>
          <a:lstStyle/>
          <a:p>
            <a:r>
              <a:rPr lang="en-US" dirty="0" smtClean="0">
                <a:solidFill>
                  <a:srgbClr val="002060"/>
                </a:solidFill>
              </a:rPr>
              <a:t>Section 1 : Chapter Atlas</a:t>
            </a:r>
            <a:br>
              <a:rPr lang="en-US" dirty="0" smtClean="0">
                <a:solidFill>
                  <a:srgbClr val="002060"/>
                </a:solidFill>
              </a:rPr>
            </a:br>
            <a:r>
              <a:rPr lang="en-US" dirty="0" smtClean="0">
                <a:solidFill>
                  <a:srgbClr val="002060"/>
                </a:solidFill>
              </a:rPr>
              <a:t>Pages 308 - 315</a:t>
            </a:r>
            <a:endParaRPr lang="en-US" dirty="0"/>
          </a:p>
        </p:txBody>
      </p:sp>
      <p:sp>
        <p:nvSpPr>
          <p:cNvPr id="3" name="Content Placeholder 2"/>
          <p:cNvSpPr>
            <a:spLocks noGrp="1"/>
          </p:cNvSpPr>
          <p:nvPr>
            <p:ph idx="1"/>
          </p:nvPr>
        </p:nvSpPr>
        <p:spPr>
          <a:xfrm>
            <a:off x="0" y="1600200"/>
            <a:ext cx="4800600" cy="5257800"/>
          </a:xfrm>
        </p:spPr>
        <p:txBody>
          <a:bodyPr>
            <a:normAutofit lnSpcReduction="10000"/>
          </a:bodyPr>
          <a:lstStyle/>
          <a:p>
            <a:r>
              <a:rPr lang="en-US" dirty="0" smtClean="0">
                <a:solidFill>
                  <a:srgbClr val="00FF00"/>
                </a:solidFill>
              </a:rPr>
              <a:t>Ecosystem</a:t>
            </a:r>
          </a:p>
          <a:p>
            <a:pPr lvl="1"/>
            <a:r>
              <a:rPr lang="en-US" dirty="0" smtClean="0">
                <a:solidFill>
                  <a:srgbClr val="00FF00"/>
                </a:solidFill>
              </a:rPr>
              <a:t>Amazon Lowlands</a:t>
            </a:r>
          </a:p>
          <a:p>
            <a:pPr lvl="2"/>
            <a:r>
              <a:rPr lang="en-US" b="1" u="sng" dirty="0" smtClean="0">
                <a:solidFill>
                  <a:srgbClr val="00FF00"/>
                </a:solidFill>
              </a:rPr>
              <a:t>Tropical Ecosystem</a:t>
            </a:r>
          </a:p>
          <a:p>
            <a:pPr lvl="2"/>
            <a:r>
              <a:rPr lang="en-US" dirty="0" smtClean="0">
                <a:solidFill>
                  <a:srgbClr val="00FF00"/>
                </a:solidFill>
              </a:rPr>
              <a:t>Most animals found in canopy which is high up in the trees. Fruit of the trees is up there, which is attracts the animals. </a:t>
            </a:r>
          </a:p>
          <a:p>
            <a:pPr lvl="2"/>
            <a:r>
              <a:rPr lang="en-US" dirty="0" smtClean="0">
                <a:solidFill>
                  <a:srgbClr val="00FF00"/>
                </a:solidFill>
              </a:rPr>
              <a:t>Igapo – Permanently flooded forests. Trees depend on fish to each their fruits and spread the seeds. </a:t>
            </a:r>
          </a:p>
        </p:txBody>
      </p:sp>
      <p:pic>
        <p:nvPicPr>
          <p:cNvPr id="20482" name="Picture 2" descr="http://www.freewebs.com/ridgeenvironmentalclub/Rainforest%20Picture-%20The%20Good%20One.jpg"/>
          <p:cNvPicPr>
            <a:picLocks noChangeAspect="1" noChangeArrowheads="1"/>
          </p:cNvPicPr>
          <p:nvPr/>
        </p:nvPicPr>
        <p:blipFill>
          <a:blip r:embed="rId2" cstate="print"/>
          <a:srcRect/>
          <a:stretch>
            <a:fillRect/>
          </a:stretch>
        </p:blipFill>
        <p:spPr bwMode="auto">
          <a:xfrm>
            <a:off x="5025854" y="838200"/>
            <a:ext cx="4118146" cy="3581400"/>
          </a:xfrm>
          <a:prstGeom prst="rect">
            <a:avLst/>
          </a:prstGeom>
          <a:noFill/>
        </p:spPr>
      </p:pic>
      <p:pic>
        <p:nvPicPr>
          <p:cNvPr id="20484" name="Picture 4" descr="http://ecosquared.files.wordpress.com/2010/11/rainforest-canopy.jpg"/>
          <p:cNvPicPr>
            <a:picLocks noChangeAspect="1" noChangeArrowheads="1"/>
          </p:cNvPicPr>
          <p:nvPr/>
        </p:nvPicPr>
        <p:blipFill>
          <a:blip r:embed="rId3" cstate="print"/>
          <a:srcRect/>
          <a:stretch>
            <a:fillRect/>
          </a:stretch>
        </p:blipFill>
        <p:spPr bwMode="auto">
          <a:xfrm>
            <a:off x="5105400" y="4386385"/>
            <a:ext cx="3505200" cy="2471615"/>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002060"/>
                </a:solidFill>
              </a:rPr>
              <a:t>Section 1 : Chapter Atlas</a:t>
            </a:r>
            <a:br>
              <a:rPr lang="en-US" dirty="0" smtClean="0">
                <a:solidFill>
                  <a:srgbClr val="002060"/>
                </a:solidFill>
              </a:rPr>
            </a:br>
            <a:r>
              <a:rPr lang="en-US" dirty="0" smtClean="0">
                <a:solidFill>
                  <a:srgbClr val="002060"/>
                </a:solidFill>
              </a:rPr>
              <a:t>Pages 308 - 315</a:t>
            </a:r>
            <a:endParaRPr lang="en-US" dirty="0"/>
          </a:p>
        </p:txBody>
      </p:sp>
      <p:sp>
        <p:nvSpPr>
          <p:cNvPr id="3" name="Content Placeholder 2"/>
          <p:cNvSpPr>
            <a:spLocks noGrp="1"/>
          </p:cNvSpPr>
          <p:nvPr>
            <p:ph idx="1"/>
          </p:nvPr>
        </p:nvSpPr>
        <p:spPr>
          <a:xfrm>
            <a:off x="304800" y="1447800"/>
            <a:ext cx="8229600" cy="2087563"/>
          </a:xfrm>
        </p:spPr>
        <p:txBody>
          <a:bodyPr>
            <a:normAutofit lnSpcReduction="10000"/>
          </a:bodyPr>
          <a:lstStyle/>
          <a:p>
            <a:r>
              <a:rPr lang="en-US" dirty="0" smtClean="0">
                <a:solidFill>
                  <a:srgbClr val="00FF00"/>
                </a:solidFill>
              </a:rPr>
              <a:t>Brazil has ethnic diversity. </a:t>
            </a:r>
          </a:p>
          <a:p>
            <a:r>
              <a:rPr lang="en-US" dirty="0" smtClean="0">
                <a:solidFill>
                  <a:srgbClr val="00FF00"/>
                </a:solidFill>
              </a:rPr>
              <a:t>Europeans, Africans, and Native Americans have blended together to form a culture with similar traits and language. </a:t>
            </a:r>
            <a:endParaRPr lang="en-US" dirty="0">
              <a:solidFill>
                <a:srgbClr val="00FF00"/>
              </a:solidFill>
            </a:endParaRPr>
          </a:p>
        </p:txBody>
      </p:sp>
      <p:pic>
        <p:nvPicPr>
          <p:cNvPr id="19458" name="Picture 2" descr="http://upload.wikimedia.org/wikipedia/commons/b/b0/Main_ethnic_groups_in_brazil.JPG"/>
          <p:cNvPicPr>
            <a:picLocks noChangeAspect="1" noChangeArrowheads="1"/>
          </p:cNvPicPr>
          <p:nvPr/>
        </p:nvPicPr>
        <p:blipFill>
          <a:blip r:embed="rId2" cstate="print"/>
          <a:srcRect/>
          <a:stretch>
            <a:fillRect/>
          </a:stretch>
        </p:blipFill>
        <p:spPr bwMode="auto">
          <a:xfrm>
            <a:off x="1981200" y="3352800"/>
            <a:ext cx="5562600" cy="3312560"/>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002060"/>
                </a:solidFill>
              </a:rPr>
              <a:t>Section 1 : Chapter Atlas</a:t>
            </a:r>
            <a:br>
              <a:rPr lang="en-US" dirty="0" smtClean="0">
                <a:solidFill>
                  <a:srgbClr val="002060"/>
                </a:solidFill>
              </a:rPr>
            </a:br>
            <a:r>
              <a:rPr lang="en-US" dirty="0" smtClean="0">
                <a:solidFill>
                  <a:srgbClr val="002060"/>
                </a:solidFill>
              </a:rPr>
              <a:t>Pages 308 – 315</a:t>
            </a:r>
            <a:endParaRPr lang="en-US" dirty="0"/>
          </a:p>
        </p:txBody>
      </p:sp>
      <p:sp>
        <p:nvSpPr>
          <p:cNvPr id="3" name="Content Placeholder 2"/>
          <p:cNvSpPr>
            <a:spLocks noGrp="1"/>
          </p:cNvSpPr>
          <p:nvPr>
            <p:ph idx="1"/>
          </p:nvPr>
        </p:nvSpPr>
        <p:spPr>
          <a:xfrm>
            <a:off x="4572000" y="1676400"/>
            <a:ext cx="4267200" cy="5029200"/>
          </a:xfrm>
        </p:spPr>
        <p:txBody>
          <a:bodyPr>
            <a:normAutofit/>
          </a:bodyPr>
          <a:lstStyle/>
          <a:p>
            <a:r>
              <a:rPr lang="en-US" dirty="0" smtClean="0">
                <a:solidFill>
                  <a:srgbClr val="00FF00"/>
                </a:solidFill>
              </a:rPr>
              <a:t>Coastal cities are extremely crowded. </a:t>
            </a:r>
          </a:p>
          <a:p>
            <a:pPr lvl="1"/>
            <a:r>
              <a:rPr lang="en-US" dirty="0" smtClean="0">
                <a:solidFill>
                  <a:srgbClr val="00FF00"/>
                </a:solidFill>
              </a:rPr>
              <a:t>Inland is the thick, dense rainforests.</a:t>
            </a:r>
          </a:p>
          <a:p>
            <a:pPr lvl="1"/>
            <a:r>
              <a:rPr lang="en-US" dirty="0" smtClean="0">
                <a:solidFill>
                  <a:srgbClr val="00FF00"/>
                </a:solidFill>
              </a:rPr>
              <a:t>On the coast you have access to the ocean for trade and transportation. </a:t>
            </a:r>
          </a:p>
          <a:p>
            <a:pPr lvl="1"/>
            <a:r>
              <a:rPr lang="en-US" dirty="0" smtClean="0">
                <a:solidFill>
                  <a:srgbClr val="00FF00"/>
                </a:solidFill>
              </a:rPr>
              <a:t>Farming also occurs near the coastal area. </a:t>
            </a:r>
            <a:endParaRPr lang="en-US" dirty="0">
              <a:solidFill>
                <a:srgbClr val="00FF00"/>
              </a:solidFill>
            </a:endParaRPr>
          </a:p>
        </p:txBody>
      </p:sp>
      <p:pic>
        <p:nvPicPr>
          <p:cNvPr id="18434" name="Picture 2" descr="http://6thgradegps.wikispaces.com/file/view/Population_Density_Map_of_Brazil.gif/228440534/507x479/Population_Density_Map_of_Brazil.gif"/>
          <p:cNvPicPr>
            <a:picLocks noChangeAspect="1" noChangeArrowheads="1"/>
          </p:cNvPicPr>
          <p:nvPr/>
        </p:nvPicPr>
        <p:blipFill>
          <a:blip r:embed="rId2" cstate="print"/>
          <a:srcRect/>
          <a:stretch>
            <a:fillRect/>
          </a:stretch>
        </p:blipFill>
        <p:spPr bwMode="auto">
          <a:xfrm>
            <a:off x="228600" y="2057400"/>
            <a:ext cx="4391025" cy="4152901"/>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002060"/>
                </a:solidFill>
              </a:rPr>
              <a:t>Section 1 : Chapter Atlas</a:t>
            </a:r>
            <a:br>
              <a:rPr lang="en-US" dirty="0" smtClean="0">
                <a:solidFill>
                  <a:srgbClr val="002060"/>
                </a:solidFill>
              </a:rPr>
            </a:br>
            <a:r>
              <a:rPr lang="en-US" dirty="0" smtClean="0">
                <a:solidFill>
                  <a:srgbClr val="002060"/>
                </a:solidFill>
              </a:rPr>
              <a:t>Pages 308 – 315</a:t>
            </a:r>
            <a:endParaRPr lang="en-US" dirty="0"/>
          </a:p>
        </p:txBody>
      </p:sp>
      <p:sp>
        <p:nvSpPr>
          <p:cNvPr id="3" name="Content Placeholder 2"/>
          <p:cNvSpPr>
            <a:spLocks noGrp="1"/>
          </p:cNvSpPr>
          <p:nvPr>
            <p:ph idx="1"/>
          </p:nvPr>
        </p:nvSpPr>
        <p:spPr>
          <a:xfrm>
            <a:off x="228600" y="1600200"/>
            <a:ext cx="4572000" cy="5029200"/>
          </a:xfrm>
        </p:spPr>
        <p:txBody>
          <a:bodyPr>
            <a:normAutofit fontScale="92500" lnSpcReduction="20000"/>
          </a:bodyPr>
          <a:lstStyle/>
          <a:p>
            <a:r>
              <a:rPr lang="en-US" dirty="0" smtClean="0">
                <a:solidFill>
                  <a:srgbClr val="00FF00"/>
                </a:solidFill>
              </a:rPr>
              <a:t>Brazil has been trying to get people to move inland. </a:t>
            </a:r>
          </a:p>
          <a:p>
            <a:r>
              <a:rPr lang="en-US" dirty="0" smtClean="0">
                <a:solidFill>
                  <a:srgbClr val="00FF00"/>
                </a:solidFill>
              </a:rPr>
              <a:t>They even built a new capital, Brasilia, inland. </a:t>
            </a:r>
          </a:p>
          <a:p>
            <a:r>
              <a:rPr lang="en-US" dirty="0" smtClean="0">
                <a:solidFill>
                  <a:srgbClr val="00FF00"/>
                </a:solidFill>
              </a:rPr>
              <a:t>Manaus, is another inland city. It is known for rubber manufacturing. It is also the only city in Brazil that foreign companies can produce goods without having to pay taxes on imports. </a:t>
            </a:r>
            <a:endParaRPr lang="en-US" dirty="0">
              <a:solidFill>
                <a:srgbClr val="00FF00"/>
              </a:solidFill>
            </a:endParaRPr>
          </a:p>
        </p:txBody>
      </p:sp>
      <p:pic>
        <p:nvPicPr>
          <p:cNvPr id="17410" name="Picture 2" descr="http://www.s-cool.co.uk/a-level/assets/learn_its/alevel/geography/population/population-statistics-and-distribution/2007-10-18_155040.gif"/>
          <p:cNvPicPr>
            <a:picLocks noChangeAspect="1" noChangeArrowheads="1"/>
          </p:cNvPicPr>
          <p:nvPr/>
        </p:nvPicPr>
        <p:blipFill>
          <a:blip r:embed="rId2" cstate="print"/>
          <a:srcRect/>
          <a:stretch>
            <a:fillRect/>
          </a:stretch>
        </p:blipFill>
        <p:spPr bwMode="auto">
          <a:xfrm>
            <a:off x="4953000" y="1676400"/>
            <a:ext cx="3991796" cy="4572000"/>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6629400" cy="1143000"/>
          </a:xfrm>
        </p:spPr>
        <p:txBody>
          <a:bodyPr>
            <a:normAutofit fontScale="90000"/>
          </a:bodyPr>
          <a:lstStyle/>
          <a:p>
            <a:r>
              <a:rPr lang="en-US" dirty="0" smtClean="0">
                <a:solidFill>
                  <a:srgbClr val="002060"/>
                </a:solidFill>
              </a:rPr>
              <a:t>Section 1 : Chapter Atlas</a:t>
            </a:r>
            <a:br>
              <a:rPr lang="en-US" dirty="0" smtClean="0">
                <a:solidFill>
                  <a:srgbClr val="002060"/>
                </a:solidFill>
              </a:rPr>
            </a:br>
            <a:r>
              <a:rPr lang="en-US" dirty="0" smtClean="0">
                <a:solidFill>
                  <a:srgbClr val="002060"/>
                </a:solidFill>
              </a:rPr>
              <a:t>Pages 308 – 315</a:t>
            </a:r>
            <a:endParaRPr lang="en-US" dirty="0"/>
          </a:p>
        </p:txBody>
      </p:sp>
      <p:sp>
        <p:nvSpPr>
          <p:cNvPr id="3" name="Content Placeholder 2"/>
          <p:cNvSpPr>
            <a:spLocks noGrp="1"/>
          </p:cNvSpPr>
          <p:nvPr>
            <p:ph idx="1"/>
          </p:nvPr>
        </p:nvSpPr>
        <p:spPr>
          <a:xfrm>
            <a:off x="685800" y="1447800"/>
            <a:ext cx="8229600" cy="4525963"/>
          </a:xfrm>
        </p:spPr>
        <p:txBody>
          <a:bodyPr/>
          <a:lstStyle/>
          <a:p>
            <a:r>
              <a:rPr lang="en-US" dirty="0" smtClean="0">
                <a:solidFill>
                  <a:srgbClr val="00FF00"/>
                </a:solidFill>
              </a:rPr>
              <a:t>Brazilian cities are set up the same. </a:t>
            </a:r>
          </a:p>
          <a:p>
            <a:pPr lvl="1"/>
            <a:r>
              <a:rPr lang="en-US" dirty="0" smtClean="0">
                <a:solidFill>
                  <a:srgbClr val="00FF00"/>
                </a:solidFill>
              </a:rPr>
              <a:t>Businesses and rich neighborhoods within the city</a:t>
            </a:r>
          </a:p>
          <a:p>
            <a:pPr lvl="1"/>
            <a:r>
              <a:rPr lang="en-US" dirty="0" smtClean="0">
                <a:solidFill>
                  <a:srgbClr val="00FF00"/>
                </a:solidFill>
              </a:rPr>
              <a:t>Poor slums called favelas surround the city</a:t>
            </a:r>
          </a:p>
          <a:p>
            <a:pPr lvl="2"/>
            <a:r>
              <a:rPr lang="en-US" dirty="0" smtClean="0">
                <a:solidFill>
                  <a:srgbClr val="00FF00"/>
                </a:solidFill>
              </a:rPr>
              <a:t>Favelas – Estimated that 14 million Brazilians live here</a:t>
            </a:r>
          </a:p>
          <a:p>
            <a:pPr lvl="3"/>
            <a:r>
              <a:rPr lang="en-US" dirty="0" smtClean="0">
                <a:solidFill>
                  <a:srgbClr val="00FF00"/>
                </a:solidFill>
              </a:rPr>
              <a:t>These neighborhoods keep getting bigger because more people move from the country to the city liooking for work.  </a:t>
            </a:r>
          </a:p>
          <a:p>
            <a:pPr lvl="3"/>
            <a:r>
              <a:rPr lang="en-US" dirty="0" smtClean="0">
                <a:solidFill>
                  <a:srgbClr val="00FF00"/>
                </a:solidFill>
              </a:rPr>
              <a:t>Homes are made from bricks or anything that can be found in the waste dumps.</a:t>
            </a:r>
          </a:p>
          <a:p>
            <a:pPr lvl="3"/>
            <a:r>
              <a:rPr lang="en-US" dirty="0" smtClean="0">
                <a:solidFill>
                  <a:srgbClr val="00FF00"/>
                </a:solidFill>
              </a:rPr>
              <a:t>Usually built on hillsides</a:t>
            </a:r>
          </a:p>
          <a:p>
            <a:pPr lvl="3"/>
            <a:r>
              <a:rPr lang="en-US" dirty="0" smtClean="0">
                <a:solidFill>
                  <a:srgbClr val="00FF00"/>
                </a:solidFill>
              </a:rPr>
              <a:t>Usually NO paved roads, electricity, piped water supply, toilets, or sewers. </a:t>
            </a:r>
          </a:p>
          <a:p>
            <a:pPr lvl="3"/>
            <a:endParaRPr lang="en-US" dirty="0">
              <a:solidFill>
                <a:srgbClr val="00FF00"/>
              </a:solidFill>
            </a:endParaRPr>
          </a:p>
        </p:txBody>
      </p:sp>
      <p:pic>
        <p:nvPicPr>
          <p:cNvPr id="16388" name="Picture 4" descr="http://www.sciencephoto.com/image/182818/large/E7850081-Brazilian_Hillside_Squatter_Homes-SPL.jpg"/>
          <p:cNvPicPr>
            <a:picLocks noChangeAspect="1" noChangeArrowheads="1"/>
          </p:cNvPicPr>
          <p:nvPr/>
        </p:nvPicPr>
        <p:blipFill>
          <a:blip r:embed="rId2" cstate="print"/>
          <a:srcRect/>
          <a:stretch>
            <a:fillRect/>
          </a:stretch>
        </p:blipFill>
        <p:spPr bwMode="auto">
          <a:xfrm>
            <a:off x="152400" y="3581400"/>
            <a:ext cx="1828800" cy="2745790"/>
          </a:xfrm>
          <a:prstGeom prst="rect">
            <a:avLst/>
          </a:prstGeom>
          <a:noFill/>
        </p:spPr>
      </p:pic>
      <p:pic>
        <p:nvPicPr>
          <p:cNvPr id="16390" name="Picture 6" descr="http://www.actioninternational.org/uploads/Boy%20in%20poverty%20Brazil%20John%20Macy%20ministry.jpg"/>
          <p:cNvPicPr>
            <a:picLocks noChangeAspect="1" noChangeArrowheads="1"/>
          </p:cNvPicPr>
          <p:nvPr/>
        </p:nvPicPr>
        <p:blipFill>
          <a:blip r:embed="rId3" cstate="print"/>
          <a:srcRect/>
          <a:stretch>
            <a:fillRect/>
          </a:stretch>
        </p:blipFill>
        <p:spPr bwMode="auto">
          <a:xfrm>
            <a:off x="6934200" y="152400"/>
            <a:ext cx="2028825" cy="1524000"/>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44562"/>
          </a:xfrm>
        </p:spPr>
        <p:txBody>
          <a:bodyPr>
            <a:normAutofit fontScale="90000"/>
          </a:bodyPr>
          <a:lstStyle/>
          <a:p>
            <a:r>
              <a:rPr lang="en-US" dirty="0" smtClean="0">
                <a:solidFill>
                  <a:srgbClr val="002060"/>
                </a:solidFill>
              </a:rPr>
              <a:t>Section 1 : Chapter Atlas</a:t>
            </a:r>
            <a:br>
              <a:rPr lang="en-US" dirty="0" smtClean="0">
                <a:solidFill>
                  <a:srgbClr val="002060"/>
                </a:solidFill>
              </a:rPr>
            </a:br>
            <a:r>
              <a:rPr lang="en-US" dirty="0" smtClean="0">
                <a:solidFill>
                  <a:srgbClr val="002060"/>
                </a:solidFill>
              </a:rPr>
              <a:t>Pages 308 – 315</a:t>
            </a:r>
            <a:endParaRPr lang="en-US" dirty="0"/>
          </a:p>
        </p:txBody>
      </p:sp>
      <p:sp>
        <p:nvSpPr>
          <p:cNvPr id="3" name="Content Placeholder 2"/>
          <p:cNvSpPr>
            <a:spLocks noGrp="1"/>
          </p:cNvSpPr>
          <p:nvPr>
            <p:ph idx="1"/>
          </p:nvPr>
        </p:nvSpPr>
        <p:spPr>
          <a:xfrm>
            <a:off x="0" y="990600"/>
            <a:ext cx="6629400" cy="3048001"/>
          </a:xfrm>
        </p:spPr>
        <p:txBody>
          <a:bodyPr>
            <a:normAutofit fontScale="92500" lnSpcReduction="20000"/>
          </a:bodyPr>
          <a:lstStyle/>
          <a:p>
            <a:r>
              <a:rPr lang="en-US" dirty="0" smtClean="0">
                <a:solidFill>
                  <a:srgbClr val="00FF00"/>
                </a:solidFill>
              </a:rPr>
              <a:t>There is a gap between the rich and the poor in this country. In fact it is the largest gap between rich and poor in the world. </a:t>
            </a:r>
          </a:p>
          <a:p>
            <a:r>
              <a:rPr lang="en-US" dirty="0" smtClean="0">
                <a:solidFill>
                  <a:srgbClr val="00FF00"/>
                </a:solidFill>
              </a:rPr>
              <a:t>Estimated that 10% of Brazilians own more than 70% of the land and wealth in the country.</a:t>
            </a:r>
            <a:endParaRPr lang="en-US" dirty="0">
              <a:solidFill>
                <a:srgbClr val="00FF00"/>
              </a:solidFill>
            </a:endParaRPr>
          </a:p>
        </p:txBody>
      </p:sp>
      <p:pic>
        <p:nvPicPr>
          <p:cNvPr id="14338" name="Picture 2" descr="http://farm4.static.flickr.com/3017/5758711377_f1dcf6f254.jpg"/>
          <p:cNvPicPr>
            <a:picLocks noChangeAspect="1" noChangeArrowheads="1"/>
          </p:cNvPicPr>
          <p:nvPr/>
        </p:nvPicPr>
        <p:blipFill>
          <a:blip r:embed="rId2" cstate="print"/>
          <a:srcRect t="6452" r="31871"/>
          <a:stretch>
            <a:fillRect/>
          </a:stretch>
        </p:blipFill>
        <p:spPr bwMode="auto">
          <a:xfrm>
            <a:off x="381000" y="4038600"/>
            <a:ext cx="2514600" cy="2209801"/>
          </a:xfrm>
          <a:prstGeom prst="rect">
            <a:avLst/>
          </a:prstGeom>
          <a:noFill/>
        </p:spPr>
      </p:pic>
      <p:pic>
        <p:nvPicPr>
          <p:cNvPr id="14340" name="Picture 4" descr="http://3.bp.blogspot.com/-esX5HIOkJno/T1XUq0hE1QI/AAAAAAAAAFk/kCsdswe2k0I/s1600/brazil.jpg"/>
          <p:cNvPicPr>
            <a:picLocks noChangeAspect="1" noChangeArrowheads="1"/>
          </p:cNvPicPr>
          <p:nvPr/>
        </p:nvPicPr>
        <p:blipFill>
          <a:blip r:embed="rId3" cstate="print"/>
          <a:srcRect/>
          <a:stretch>
            <a:fillRect/>
          </a:stretch>
        </p:blipFill>
        <p:spPr bwMode="auto">
          <a:xfrm>
            <a:off x="6379451" y="2971800"/>
            <a:ext cx="2764549" cy="3619500"/>
          </a:xfrm>
          <a:prstGeom prst="rect">
            <a:avLst/>
          </a:prstGeom>
          <a:noFill/>
        </p:spPr>
      </p:pic>
      <p:pic>
        <p:nvPicPr>
          <p:cNvPr id="14342" name="Picture 6" descr="http://farm3.static.flickr.com/2380/2044168646_2f92ea53f5.jpg"/>
          <p:cNvPicPr>
            <a:picLocks noChangeAspect="1" noChangeArrowheads="1"/>
          </p:cNvPicPr>
          <p:nvPr/>
        </p:nvPicPr>
        <p:blipFill>
          <a:blip r:embed="rId4" cstate="print"/>
          <a:srcRect/>
          <a:stretch>
            <a:fillRect/>
          </a:stretch>
        </p:blipFill>
        <p:spPr bwMode="auto">
          <a:xfrm>
            <a:off x="3124200" y="4038600"/>
            <a:ext cx="3090076" cy="1952625"/>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0"/>
            <a:ext cx="3810000" cy="1143000"/>
          </a:xfrm>
        </p:spPr>
        <p:txBody>
          <a:bodyPr>
            <a:normAutofit fontScale="90000"/>
          </a:bodyPr>
          <a:lstStyle/>
          <a:p>
            <a:r>
              <a:rPr lang="en-US" dirty="0" smtClean="0">
                <a:solidFill>
                  <a:srgbClr val="002060"/>
                </a:solidFill>
              </a:rPr>
              <a:t>Section 1 : Chapter Atlas</a:t>
            </a:r>
            <a:br>
              <a:rPr lang="en-US" dirty="0" smtClean="0">
                <a:solidFill>
                  <a:srgbClr val="002060"/>
                </a:solidFill>
              </a:rPr>
            </a:br>
            <a:r>
              <a:rPr lang="en-US" dirty="0" smtClean="0">
                <a:solidFill>
                  <a:srgbClr val="002060"/>
                </a:solidFill>
              </a:rPr>
              <a:t>Pages 308 – 315</a:t>
            </a:r>
            <a:endParaRPr lang="en-US" dirty="0"/>
          </a:p>
        </p:txBody>
      </p:sp>
      <p:sp>
        <p:nvSpPr>
          <p:cNvPr id="3" name="Content Placeholder 2"/>
          <p:cNvSpPr>
            <a:spLocks noGrp="1"/>
          </p:cNvSpPr>
          <p:nvPr>
            <p:ph idx="1"/>
          </p:nvPr>
        </p:nvSpPr>
        <p:spPr>
          <a:xfrm>
            <a:off x="304800" y="3657600"/>
            <a:ext cx="8229600" cy="3048000"/>
          </a:xfrm>
        </p:spPr>
        <p:txBody>
          <a:bodyPr>
            <a:normAutofit fontScale="92500" lnSpcReduction="20000"/>
          </a:bodyPr>
          <a:lstStyle/>
          <a:p>
            <a:r>
              <a:rPr lang="en-US" dirty="0" smtClean="0">
                <a:solidFill>
                  <a:srgbClr val="00FF00"/>
                </a:solidFill>
              </a:rPr>
              <a:t>In the last 30 years poverty has increased by 50%</a:t>
            </a:r>
          </a:p>
          <a:p>
            <a:pPr lvl="1"/>
            <a:r>
              <a:rPr lang="en-US" dirty="0" smtClean="0">
                <a:solidFill>
                  <a:srgbClr val="00FF00"/>
                </a:solidFill>
              </a:rPr>
              <a:t>“We have two countries here under on flag, on constitution, and one language. One part of Brazil is in the Twentieth Century, with high-technology computers and satellite launches. And, beside that, we have another country where people are eating lizards.”</a:t>
            </a:r>
          </a:p>
          <a:p>
            <a:pPr lvl="5"/>
            <a:r>
              <a:rPr lang="en-US" dirty="0" smtClean="0">
                <a:solidFill>
                  <a:srgbClr val="00FF00"/>
                </a:solidFill>
              </a:rPr>
              <a:t>Wilson Brage, governor of Paraiba State, 1985</a:t>
            </a:r>
          </a:p>
          <a:p>
            <a:pPr lvl="6"/>
            <a:r>
              <a:rPr lang="en-US" dirty="0" smtClean="0">
                <a:solidFill>
                  <a:srgbClr val="00FF00"/>
                </a:solidFill>
              </a:rPr>
              <a:t>As printed in my World Geography by Pearson </a:t>
            </a:r>
            <a:endParaRPr lang="en-US" dirty="0">
              <a:solidFill>
                <a:srgbClr val="00FF00"/>
              </a:solidFill>
            </a:endParaRPr>
          </a:p>
        </p:txBody>
      </p:sp>
      <p:pic>
        <p:nvPicPr>
          <p:cNvPr id="13314" name="Picture 2" descr="http://dericbownds.net/uploaded_images/Rich_poor.jpg"/>
          <p:cNvPicPr>
            <a:picLocks noChangeAspect="1" noChangeArrowheads="1"/>
          </p:cNvPicPr>
          <p:nvPr/>
        </p:nvPicPr>
        <p:blipFill>
          <a:blip r:embed="rId2" cstate="print"/>
          <a:srcRect/>
          <a:stretch>
            <a:fillRect/>
          </a:stretch>
        </p:blipFill>
        <p:spPr bwMode="auto">
          <a:xfrm>
            <a:off x="4038600" y="457200"/>
            <a:ext cx="4762500" cy="3171826"/>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002060"/>
                </a:solidFill>
              </a:rPr>
              <a:t>Section 3 : Brazil Today</a:t>
            </a:r>
            <a:br>
              <a:rPr lang="en-US" dirty="0" smtClean="0">
                <a:solidFill>
                  <a:srgbClr val="002060"/>
                </a:solidFill>
              </a:rPr>
            </a:br>
            <a:r>
              <a:rPr lang="en-US" dirty="0" smtClean="0">
                <a:solidFill>
                  <a:srgbClr val="002060"/>
                </a:solidFill>
              </a:rPr>
              <a:t>Pages 320 – 325</a:t>
            </a:r>
            <a:endParaRPr lang="en-US" dirty="0"/>
          </a:p>
        </p:txBody>
      </p:sp>
      <p:sp>
        <p:nvSpPr>
          <p:cNvPr id="3" name="Content Placeholder 2"/>
          <p:cNvSpPr>
            <a:spLocks noGrp="1"/>
          </p:cNvSpPr>
          <p:nvPr>
            <p:ph idx="1"/>
          </p:nvPr>
        </p:nvSpPr>
        <p:spPr>
          <a:xfrm>
            <a:off x="457200" y="1600201"/>
            <a:ext cx="8229600" cy="2438400"/>
          </a:xfrm>
        </p:spPr>
        <p:txBody>
          <a:bodyPr>
            <a:normAutofit fontScale="92500" lnSpcReduction="20000"/>
          </a:bodyPr>
          <a:lstStyle/>
          <a:p>
            <a:r>
              <a:rPr lang="en-US" dirty="0" smtClean="0">
                <a:solidFill>
                  <a:srgbClr val="00FF00"/>
                </a:solidFill>
              </a:rPr>
              <a:t>For more than 400 years Africans, Europeans, and Native Americans have been marrying one another. This has resulted in almost ½ of Brazil’s population being of mixed racial history. </a:t>
            </a:r>
          </a:p>
          <a:p>
            <a:r>
              <a:rPr lang="en-US" dirty="0" smtClean="0">
                <a:solidFill>
                  <a:srgbClr val="00FF00"/>
                </a:solidFill>
              </a:rPr>
              <a:t>This has also caused new kinds of religious worship and festivals such as Carnival</a:t>
            </a:r>
            <a:endParaRPr lang="en-US" dirty="0">
              <a:solidFill>
                <a:srgbClr val="00FF00"/>
              </a:solidFill>
            </a:endParaRPr>
          </a:p>
        </p:txBody>
      </p:sp>
      <p:pic>
        <p:nvPicPr>
          <p:cNvPr id="12394" name="Picture 106" descr="http://www.7travelblog.info/var/albums/Crazy%20and%20hot%202012%20Rio%20Carnival%20in%20Brazil/Crazy%20and%20hot%202012%20Rio%20Carnival%20in%20Brazil%20(11).jpg?m=1337163227"/>
          <p:cNvPicPr>
            <a:picLocks noChangeAspect="1" noChangeArrowheads="1"/>
          </p:cNvPicPr>
          <p:nvPr/>
        </p:nvPicPr>
        <p:blipFill>
          <a:blip r:embed="rId2" cstate="print"/>
          <a:srcRect/>
          <a:stretch>
            <a:fillRect/>
          </a:stretch>
        </p:blipFill>
        <p:spPr bwMode="auto">
          <a:xfrm>
            <a:off x="4876800" y="3962400"/>
            <a:ext cx="3827900" cy="2724150"/>
          </a:xfrm>
          <a:prstGeom prst="rect">
            <a:avLst/>
          </a:prstGeom>
          <a:noFill/>
        </p:spPr>
      </p:pic>
      <p:pic>
        <p:nvPicPr>
          <p:cNvPr id="12396" name="Picture 108" descr="http://a.abcnews.go.com/images/Travel/ap_brazil_carnival_ss6_jt_120219_ssh.jpg"/>
          <p:cNvPicPr>
            <a:picLocks noChangeAspect="1" noChangeArrowheads="1"/>
          </p:cNvPicPr>
          <p:nvPr/>
        </p:nvPicPr>
        <p:blipFill>
          <a:blip r:embed="rId3" cstate="print"/>
          <a:srcRect/>
          <a:stretch>
            <a:fillRect/>
          </a:stretch>
        </p:blipFill>
        <p:spPr bwMode="auto">
          <a:xfrm>
            <a:off x="533400" y="4038600"/>
            <a:ext cx="3429000" cy="2650639"/>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002060"/>
                </a:solidFill>
              </a:rPr>
              <a:t>Section 3 : Brazil Today</a:t>
            </a:r>
            <a:br>
              <a:rPr lang="en-US" dirty="0" smtClean="0">
                <a:solidFill>
                  <a:srgbClr val="002060"/>
                </a:solidFill>
              </a:rPr>
            </a:br>
            <a:r>
              <a:rPr lang="en-US" dirty="0" smtClean="0">
                <a:solidFill>
                  <a:srgbClr val="002060"/>
                </a:solidFill>
              </a:rPr>
              <a:t>Pages 320 – 325</a:t>
            </a:r>
            <a:endParaRPr lang="en-US" dirty="0"/>
          </a:p>
        </p:txBody>
      </p:sp>
      <p:sp>
        <p:nvSpPr>
          <p:cNvPr id="3" name="Content Placeholder 2"/>
          <p:cNvSpPr>
            <a:spLocks noGrp="1"/>
          </p:cNvSpPr>
          <p:nvPr>
            <p:ph idx="1"/>
          </p:nvPr>
        </p:nvSpPr>
        <p:spPr>
          <a:xfrm>
            <a:off x="381000" y="1371600"/>
            <a:ext cx="8229600" cy="4525963"/>
          </a:xfrm>
        </p:spPr>
        <p:txBody>
          <a:bodyPr/>
          <a:lstStyle/>
          <a:p>
            <a:r>
              <a:rPr lang="en-US" dirty="0" smtClean="0">
                <a:solidFill>
                  <a:srgbClr val="00FF00"/>
                </a:solidFill>
              </a:rPr>
              <a:t>Ethnic Groups – </a:t>
            </a:r>
          </a:p>
          <a:p>
            <a:pPr lvl="1"/>
            <a:r>
              <a:rPr lang="en-US" dirty="0" smtClean="0">
                <a:solidFill>
                  <a:srgbClr val="00FF00"/>
                </a:solidFill>
              </a:rPr>
              <a:t>Africans – along the northeast coast where African slaves first arrived in Brazil</a:t>
            </a:r>
          </a:p>
          <a:p>
            <a:pPr lvl="1"/>
            <a:r>
              <a:rPr lang="en-US" dirty="0" smtClean="0">
                <a:solidFill>
                  <a:srgbClr val="00FF00"/>
                </a:solidFill>
              </a:rPr>
              <a:t>Europeans – southern Brazil and throughout the country. </a:t>
            </a:r>
          </a:p>
          <a:p>
            <a:pPr lvl="1"/>
            <a:r>
              <a:rPr lang="en-US" dirty="0" smtClean="0">
                <a:solidFill>
                  <a:srgbClr val="00FF00"/>
                </a:solidFill>
              </a:rPr>
              <a:t>Native Americans – live all over Brazil but can survive in the rainforests. </a:t>
            </a:r>
            <a:endParaRPr lang="en-US" dirty="0">
              <a:solidFill>
                <a:srgbClr val="00FF00"/>
              </a:solidFill>
            </a:endParaRPr>
          </a:p>
        </p:txBody>
      </p:sp>
      <p:pic>
        <p:nvPicPr>
          <p:cNvPr id="11266" name="Picture 2" descr="http://ecx.images-amazon.com/images/I/51KBP3Y27QL._SL500_AA300_.jpg"/>
          <p:cNvPicPr>
            <a:picLocks noChangeAspect="1" noChangeArrowheads="1"/>
          </p:cNvPicPr>
          <p:nvPr/>
        </p:nvPicPr>
        <p:blipFill>
          <a:blip r:embed="rId2" cstate="print"/>
          <a:srcRect l="16667" r="16667" b="72222"/>
          <a:stretch>
            <a:fillRect/>
          </a:stretch>
        </p:blipFill>
        <p:spPr bwMode="auto">
          <a:xfrm>
            <a:off x="2057400" y="4800600"/>
            <a:ext cx="4572000" cy="190500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002060"/>
                </a:solidFill>
              </a:rPr>
              <a:t>Vocabulary</a:t>
            </a:r>
            <a:endParaRPr lang="en-US" dirty="0"/>
          </a:p>
        </p:txBody>
      </p:sp>
      <p:sp>
        <p:nvSpPr>
          <p:cNvPr id="3" name="Content Placeholder 2"/>
          <p:cNvSpPr>
            <a:spLocks noGrp="1"/>
          </p:cNvSpPr>
          <p:nvPr>
            <p:ph idx="1"/>
          </p:nvPr>
        </p:nvSpPr>
        <p:spPr/>
        <p:txBody>
          <a:bodyPr/>
          <a:lstStyle/>
          <a:p>
            <a:r>
              <a:rPr lang="en-US" u="sng" dirty="0" smtClean="0">
                <a:solidFill>
                  <a:srgbClr val="00FF00"/>
                </a:solidFill>
              </a:rPr>
              <a:t>Favelas</a:t>
            </a:r>
            <a:r>
              <a:rPr lang="en-US" dirty="0" smtClean="0">
                <a:solidFill>
                  <a:srgbClr val="00FF00"/>
                </a:solidFill>
              </a:rPr>
              <a:t> – Brazilian slums.</a:t>
            </a:r>
          </a:p>
          <a:p>
            <a:endParaRPr lang="en-US" dirty="0" smtClean="0">
              <a:solidFill>
                <a:srgbClr val="00FF00"/>
              </a:solidFill>
            </a:endParaRPr>
          </a:p>
          <a:p>
            <a:pPr>
              <a:buNone/>
            </a:pPr>
            <a:endParaRPr lang="en-US" dirty="0" smtClean="0">
              <a:solidFill>
                <a:srgbClr val="00FF00"/>
              </a:solidFill>
            </a:endParaRPr>
          </a:p>
          <a:p>
            <a:r>
              <a:rPr lang="en-US" u="sng" dirty="0" smtClean="0">
                <a:solidFill>
                  <a:srgbClr val="00FF00"/>
                </a:solidFill>
              </a:rPr>
              <a:t>Social Services </a:t>
            </a:r>
            <a:r>
              <a:rPr lang="en-US" dirty="0" smtClean="0">
                <a:solidFill>
                  <a:srgbClr val="00FF00"/>
                </a:solidFill>
              </a:rPr>
              <a:t>– Programs designed to help the poor.</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002060"/>
                </a:solidFill>
              </a:rPr>
              <a:t>Section 3 : Brazil Today</a:t>
            </a:r>
            <a:br>
              <a:rPr lang="en-US" dirty="0" smtClean="0">
                <a:solidFill>
                  <a:srgbClr val="002060"/>
                </a:solidFill>
              </a:rPr>
            </a:br>
            <a:r>
              <a:rPr lang="en-US" dirty="0" smtClean="0">
                <a:solidFill>
                  <a:srgbClr val="002060"/>
                </a:solidFill>
              </a:rPr>
              <a:t>Pages 320 – 325</a:t>
            </a:r>
            <a:endParaRPr lang="en-US" dirty="0"/>
          </a:p>
        </p:txBody>
      </p:sp>
      <p:sp>
        <p:nvSpPr>
          <p:cNvPr id="3" name="Content Placeholder 2"/>
          <p:cNvSpPr>
            <a:spLocks noGrp="1"/>
          </p:cNvSpPr>
          <p:nvPr>
            <p:ph idx="1"/>
          </p:nvPr>
        </p:nvSpPr>
        <p:spPr>
          <a:xfrm>
            <a:off x="304800" y="1295400"/>
            <a:ext cx="8229600" cy="2620963"/>
          </a:xfrm>
        </p:spPr>
        <p:txBody>
          <a:bodyPr>
            <a:normAutofit fontScale="92500"/>
          </a:bodyPr>
          <a:lstStyle/>
          <a:p>
            <a:r>
              <a:rPr lang="en-US" dirty="0" smtClean="0">
                <a:solidFill>
                  <a:srgbClr val="00FF00"/>
                </a:solidFill>
              </a:rPr>
              <a:t>Religions </a:t>
            </a:r>
          </a:p>
          <a:p>
            <a:pPr lvl="1"/>
            <a:r>
              <a:rPr lang="en-US" dirty="0" smtClean="0">
                <a:solidFill>
                  <a:srgbClr val="00FF00"/>
                </a:solidFill>
              </a:rPr>
              <a:t>Primarily Catholic though other religions are becoming more popular.</a:t>
            </a:r>
          </a:p>
          <a:p>
            <a:pPr lvl="1"/>
            <a:r>
              <a:rPr lang="en-US" dirty="0" smtClean="0">
                <a:solidFill>
                  <a:srgbClr val="00FF00"/>
                </a:solidFill>
              </a:rPr>
              <a:t>Protestant, Buddhism, Mormon, Jewish, Islam, and Traditional African Religions are also found in Brazil. </a:t>
            </a:r>
            <a:endParaRPr lang="en-US" dirty="0">
              <a:solidFill>
                <a:srgbClr val="00FF00"/>
              </a:solidFill>
            </a:endParaRPr>
          </a:p>
        </p:txBody>
      </p:sp>
      <p:pic>
        <p:nvPicPr>
          <p:cNvPr id="10242" name="Picture 2" descr="http://www.cyborlink.com/besite/religion/brazil_religion.gif"/>
          <p:cNvPicPr>
            <a:picLocks noChangeAspect="1" noChangeArrowheads="1"/>
          </p:cNvPicPr>
          <p:nvPr/>
        </p:nvPicPr>
        <p:blipFill>
          <a:blip r:embed="rId2" cstate="print"/>
          <a:srcRect/>
          <a:stretch>
            <a:fillRect/>
          </a:stretch>
        </p:blipFill>
        <p:spPr bwMode="auto">
          <a:xfrm>
            <a:off x="1981200" y="3657600"/>
            <a:ext cx="4407353" cy="3009901"/>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953000" cy="1143000"/>
          </a:xfrm>
        </p:spPr>
        <p:txBody>
          <a:bodyPr>
            <a:normAutofit fontScale="90000"/>
          </a:bodyPr>
          <a:lstStyle/>
          <a:p>
            <a:r>
              <a:rPr lang="en-US" dirty="0" smtClean="0">
                <a:solidFill>
                  <a:srgbClr val="002060"/>
                </a:solidFill>
              </a:rPr>
              <a:t>Section 3 : Brazil Today</a:t>
            </a:r>
            <a:br>
              <a:rPr lang="en-US" dirty="0" smtClean="0">
                <a:solidFill>
                  <a:srgbClr val="002060"/>
                </a:solidFill>
              </a:rPr>
            </a:br>
            <a:r>
              <a:rPr lang="en-US" dirty="0" smtClean="0">
                <a:solidFill>
                  <a:srgbClr val="002060"/>
                </a:solidFill>
              </a:rPr>
              <a:t>Pages 320 – 325</a:t>
            </a:r>
            <a:endParaRPr lang="en-US" dirty="0"/>
          </a:p>
        </p:txBody>
      </p:sp>
      <p:sp>
        <p:nvSpPr>
          <p:cNvPr id="3" name="Content Placeholder 2"/>
          <p:cNvSpPr>
            <a:spLocks noGrp="1"/>
          </p:cNvSpPr>
          <p:nvPr>
            <p:ph idx="1"/>
          </p:nvPr>
        </p:nvSpPr>
        <p:spPr>
          <a:xfrm>
            <a:off x="457200" y="1600200"/>
            <a:ext cx="8229600" cy="4876800"/>
          </a:xfrm>
        </p:spPr>
        <p:txBody>
          <a:bodyPr>
            <a:normAutofit fontScale="92500" lnSpcReduction="10000"/>
          </a:bodyPr>
          <a:lstStyle/>
          <a:p>
            <a:r>
              <a:rPr lang="en-US" dirty="0" smtClean="0">
                <a:solidFill>
                  <a:srgbClr val="00FF00"/>
                </a:solidFill>
              </a:rPr>
              <a:t>Environmental Issues</a:t>
            </a:r>
          </a:p>
          <a:p>
            <a:pPr lvl="1"/>
            <a:r>
              <a:rPr lang="en-US" dirty="0" smtClean="0">
                <a:solidFill>
                  <a:srgbClr val="00FF00"/>
                </a:solidFill>
              </a:rPr>
              <a:t>Brazil must deal with pollution caused by factories and cars but the real concern is the rainforest. </a:t>
            </a:r>
          </a:p>
          <a:p>
            <a:pPr lvl="1"/>
            <a:r>
              <a:rPr lang="en-US" dirty="0" smtClean="0">
                <a:solidFill>
                  <a:srgbClr val="00FF00"/>
                </a:solidFill>
              </a:rPr>
              <a:t>Rainforest are being cut down for farming or ranching or to be used for timber. The rivers are being dammed up to create hydroelectric power and the streams are being mined for gold. </a:t>
            </a:r>
          </a:p>
          <a:p>
            <a:pPr lvl="1"/>
            <a:r>
              <a:rPr lang="en-US" dirty="0" smtClean="0">
                <a:solidFill>
                  <a:srgbClr val="00FF00"/>
                </a:solidFill>
              </a:rPr>
              <a:t>Harming the rainforest can take away trees that absorb carbon and create oxygen. </a:t>
            </a:r>
          </a:p>
          <a:p>
            <a:pPr lvl="1"/>
            <a:r>
              <a:rPr lang="en-US" dirty="0" smtClean="0">
                <a:solidFill>
                  <a:srgbClr val="00FF00"/>
                </a:solidFill>
              </a:rPr>
              <a:t>Much of the rainforest destruction is happening in the rural areas. Police are not able to fully protect these places. </a:t>
            </a:r>
          </a:p>
          <a:p>
            <a:pPr lvl="1"/>
            <a:endParaRPr lang="en-US" dirty="0">
              <a:solidFill>
                <a:srgbClr val="00FF00"/>
              </a:solidFill>
            </a:endParaRPr>
          </a:p>
        </p:txBody>
      </p:sp>
      <p:pic>
        <p:nvPicPr>
          <p:cNvPr id="9218" name="Picture 2" descr="http://newsimg.bbc.co.uk/media/images/41161000/jpg/_41161433_afp203bodylogs.jpg"/>
          <p:cNvPicPr>
            <a:picLocks noChangeAspect="1" noChangeArrowheads="1"/>
          </p:cNvPicPr>
          <p:nvPr/>
        </p:nvPicPr>
        <p:blipFill>
          <a:blip r:embed="rId2" cstate="print"/>
          <a:srcRect/>
          <a:stretch>
            <a:fillRect/>
          </a:stretch>
        </p:blipFill>
        <p:spPr bwMode="auto">
          <a:xfrm>
            <a:off x="5791200" y="304800"/>
            <a:ext cx="2314575" cy="1733082"/>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002060"/>
                </a:solidFill>
              </a:rPr>
              <a:t>Section 3 : Brazil Today</a:t>
            </a:r>
            <a:br>
              <a:rPr lang="en-US" dirty="0" smtClean="0">
                <a:solidFill>
                  <a:srgbClr val="002060"/>
                </a:solidFill>
              </a:rPr>
            </a:br>
            <a:r>
              <a:rPr lang="en-US" dirty="0" smtClean="0">
                <a:solidFill>
                  <a:srgbClr val="002060"/>
                </a:solidFill>
              </a:rPr>
              <a:t>Pages 320 – 325</a:t>
            </a:r>
            <a:endParaRPr lang="en-US" dirty="0"/>
          </a:p>
        </p:txBody>
      </p:sp>
      <p:sp>
        <p:nvSpPr>
          <p:cNvPr id="3" name="Content Placeholder 2"/>
          <p:cNvSpPr>
            <a:spLocks noGrp="1"/>
          </p:cNvSpPr>
          <p:nvPr>
            <p:ph idx="1"/>
          </p:nvPr>
        </p:nvSpPr>
        <p:spPr>
          <a:xfrm>
            <a:off x="0" y="1371601"/>
            <a:ext cx="6705600" cy="2743200"/>
          </a:xfrm>
        </p:spPr>
        <p:txBody>
          <a:bodyPr>
            <a:normAutofit fontScale="92500" lnSpcReduction="20000"/>
          </a:bodyPr>
          <a:lstStyle/>
          <a:p>
            <a:r>
              <a:rPr lang="en-US" dirty="0" smtClean="0">
                <a:solidFill>
                  <a:srgbClr val="00FF00"/>
                </a:solidFill>
              </a:rPr>
              <a:t>Environmental Issues</a:t>
            </a:r>
          </a:p>
          <a:p>
            <a:pPr lvl="1"/>
            <a:r>
              <a:rPr lang="en-US" dirty="0" smtClean="0">
                <a:solidFill>
                  <a:srgbClr val="00FF00"/>
                </a:solidFill>
              </a:rPr>
              <a:t>Brazil is reducing their dependence on oil by using Ethanol which is a fuel made from sugar cane. </a:t>
            </a:r>
          </a:p>
          <a:p>
            <a:pPr lvl="1"/>
            <a:r>
              <a:rPr lang="en-US" dirty="0" smtClean="0">
                <a:solidFill>
                  <a:srgbClr val="00FF00"/>
                </a:solidFill>
              </a:rPr>
              <a:t>Urban planning or the planning of a city is creating “green” cities that are better for the environment. </a:t>
            </a:r>
          </a:p>
          <a:p>
            <a:endParaRPr lang="en-US" dirty="0">
              <a:solidFill>
                <a:srgbClr val="00FF00"/>
              </a:solidFill>
            </a:endParaRPr>
          </a:p>
        </p:txBody>
      </p:sp>
      <p:pic>
        <p:nvPicPr>
          <p:cNvPr id="8194" name="Picture 2" descr="http://static.guim.co.uk/sys-images/Guardian/Pix/pictures/2009/11/5/1257419991122/View-of-the-botanical-gar-001.jpg"/>
          <p:cNvPicPr>
            <a:picLocks noChangeAspect="1" noChangeArrowheads="1"/>
          </p:cNvPicPr>
          <p:nvPr/>
        </p:nvPicPr>
        <p:blipFill>
          <a:blip r:embed="rId3" cstate="print"/>
          <a:srcRect/>
          <a:stretch>
            <a:fillRect/>
          </a:stretch>
        </p:blipFill>
        <p:spPr bwMode="auto">
          <a:xfrm>
            <a:off x="5308600" y="4419600"/>
            <a:ext cx="3492500" cy="2095500"/>
          </a:xfrm>
          <a:prstGeom prst="rect">
            <a:avLst/>
          </a:prstGeom>
          <a:noFill/>
        </p:spPr>
      </p:pic>
      <p:pic>
        <p:nvPicPr>
          <p:cNvPr id="8196" name="Picture 4" descr="http://www.inf.ufpr.br/sibgrapi2004/city/urbanismo-curitiba.jpg"/>
          <p:cNvPicPr>
            <a:picLocks noChangeAspect="1" noChangeArrowheads="1"/>
          </p:cNvPicPr>
          <p:nvPr/>
        </p:nvPicPr>
        <p:blipFill>
          <a:blip r:embed="rId4" cstate="print"/>
          <a:srcRect/>
          <a:stretch>
            <a:fillRect/>
          </a:stretch>
        </p:blipFill>
        <p:spPr bwMode="auto">
          <a:xfrm>
            <a:off x="6781800" y="1022298"/>
            <a:ext cx="2152650" cy="3168701"/>
          </a:xfrm>
          <a:prstGeom prst="rect">
            <a:avLst/>
          </a:prstGeom>
          <a:noFill/>
        </p:spPr>
      </p:pic>
      <p:pic>
        <p:nvPicPr>
          <p:cNvPr id="8198" name="Picture 6" descr="http://www.curitiba-brazil.com/images/park-curitiba.jpg"/>
          <p:cNvPicPr>
            <a:picLocks noChangeAspect="1" noChangeArrowheads="1"/>
          </p:cNvPicPr>
          <p:nvPr/>
        </p:nvPicPr>
        <p:blipFill>
          <a:blip r:embed="rId5" cstate="print"/>
          <a:srcRect l="11163" t="3883" r="18140" b="6796"/>
          <a:stretch>
            <a:fillRect/>
          </a:stretch>
        </p:blipFill>
        <p:spPr bwMode="auto">
          <a:xfrm>
            <a:off x="304800" y="4648200"/>
            <a:ext cx="3273287" cy="1981200"/>
          </a:xfrm>
          <a:prstGeom prst="rect">
            <a:avLst/>
          </a:prstGeom>
          <a:noFill/>
        </p:spPr>
      </p:pic>
      <p:pic>
        <p:nvPicPr>
          <p:cNvPr id="8200" name="Picture 8" descr="http://t0.gstatic.com/images?q=tbn:ANd9GcQuMAeIETPYLZOhzQ0lb2ytgbZltWyZyMMElx24aRalZEv2Cs26"/>
          <p:cNvPicPr>
            <a:picLocks noChangeAspect="1" noChangeArrowheads="1"/>
          </p:cNvPicPr>
          <p:nvPr/>
        </p:nvPicPr>
        <p:blipFill>
          <a:blip r:embed="rId6" cstate="print"/>
          <a:srcRect/>
          <a:stretch>
            <a:fillRect/>
          </a:stretch>
        </p:blipFill>
        <p:spPr bwMode="auto">
          <a:xfrm>
            <a:off x="3505200" y="3886200"/>
            <a:ext cx="2466975" cy="1847851"/>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002060"/>
                </a:solidFill>
              </a:rPr>
              <a:t>Section 3 : Brazil Today</a:t>
            </a:r>
            <a:br>
              <a:rPr lang="en-US" dirty="0" smtClean="0">
                <a:solidFill>
                  <a:srgbClr val="002060"/>
                </a:solidFill>
              </a:rPr>
            </a:br>
            <a:r>
              <a:rPr lang="en-US" dirty="0" smtClean="0">
                <a:solidFill>
                  <a:srgbClr val="002060"/>
                </a:solidFill>
              </a:rPr>
              <a:t>Pages 320 – 325</a:t>
            </a:r>
            <a:endParaRPr lang="en-US" dirty="0"/>
          </a:p>
        </p:txBody>
      </p:sp>
      <p:sp>
        <p:nvSpPr>
          <p:cNvPr id="3" name="Content Placeholder 2"/>
          <p:cNvSpPr>
            <a:spLocks noGrp="1"/>
          </p:cNvSpPr>
          <p:nvPr>
            <p:ph idx="1"/>
          </p:nvPr>
        </p:nvSpPr>
        <p:spPr/>
        <p:txBody>
          <a:bodyPr>
            <a:normAutofit/>
          </a:bodyPr>
          <a:lstStyle/>
          <a:p>
            <a:r>
              <a:rPr lang="en-US" dirty="0" smtClean="0">
                <a:solidFill>
                  <a:srgbClr val="00FF00"/>
                </a:solidFill>
              </a:rPr>
              <a:t>Brazil is a free market economy.</a:t>
            </a:r>
          </a:p>
          <a:p>
            <a:r>
              <a:rPr lang="en-US" dirty="0" smtClean="0">
                <a:solidFill>
                  <a:srgbClr val="00FF00"/>
                </a:solidFill>
              </a:rPr>
              <a:t>Diversified economy</a:t>
            </a:r>
          </a:p>
          <a:p>
            <a:r>
              <a:rPr lang="en-US" dirty="0" smtClean="0">
                <a:solidFill>
                  <a:srgbClr val="00FF00"/>
                </a:solidFill>
              </a:rPr>
              <a:t>Many natural resources are used to power the economy. </a:t>
            </a:r>
          </a:p>
          <a:p>
            <a:pPr lvl="3"/>
            <a:r>
              <a:rPr lang="en-US" dirty="0" smtClean="0">
                <a:solidFill>
                  <a:srgbClr val="00FF00"/>
                </a:solidFill>
              </a:rPr>
              <a:t>Iron, Magnesium, Tin, Natural Gas, Oil, Timber, Rubber, Diamonds, and Gold</a:t>
            </a:r>
          </a:p>
          <a:p>
            <a:r>
              <a:rPr lang="en-US" dirty="0" smtClean="0">
                <a:solidFill>
                  <a:srgbClr val="00FF00"/>
                </a:solidFill>
              </a:rPr>
              <a:t>Manufacturing – Vehicle Manufacturing</a:t>
            </a:r>
          </a:p>
          <a:p>
            <a:r>
              <a:rPr lang="en-US" dirty="0" smtClean="0">
                <a:solidFill>
                  <a:srgbClr val="00FF00"/>
                </a:solidFill>
              </a:rPr>
              <a:t>Agriculture – Coffee, Sugar Cane, Soybeans</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002060"/>
                </a:solidFill>
              </a:rPr>
              <a:t>Section 3 : Brazil Today</a:t>
            </a:r>
            <a:br>
              <a:rPr lang="en-US" dirty="0" smtClean="0">
                <a:solidFill>
                  <a:srgbClr val="002060"/>
                </a:solidFill>
              </a:rPr>
            </a:br>
            <a:r>
              <a:rPr lang="en-US" dirty="0" smtClean="0">
                <a:solidFill>
                  <a:srgbClr val="002060"/>
                </a:solidFill>
              </a:rPr>
              <a:t>Pages 320 – 325</a:t>
            </a:r>
            <a:endParaRPr lang="en-US" dirty="0"/>
          </a:p>
        </p:txBody>
      </p:sp>
      <p:sp>
        <p:nvSpPr>
          <p:cNvPr id="3" name="Content Placeholder 2"/>
          <p:cNvSpPr>
            <a:spLocks noGrp="1"/>
          </p:cNvSpPr>
          <p:nvPr>
            <p:ph idx="1"/>
          </p:nvPr>
        </p:nvSpPr>
        <p:spPr>
          <a:xfrm>
            <a:off x="457200" y="3352800"/>
            <a:ext cx="8229600" cy="3763963"/>
          </a:xfrm>
        </p:spPr>
        <p:txBody>
          <a:bodyPr/>
          <a:lstStyle/>
          <a:p>
            <a:r>
              <a:rPr lang="en-US" dirty="0" smtClean="0">
                <a:solidFill>
                  <a:srgbClr val="00FF00"/>
                </a:solidFill>
              </a:rPr>
              <a:t>Trade – </a:t>
            </a:r>
          </a:p>
          <a:p>
            <a:pPr lvl="1"/>
            <a:r>
              <a:rPr lang="en-US" dirty="0" smtClean="0">
                <a:solidFill>
                  <a:srgbClr val="00FF00"/>
                </a:solidFill>
              </a:rPr>
              <a:t>Brazil is a part of MERCOSUR. </a:t>
            </a:r>
          </a:p>
          <a:p>
            <a:pPr lvl="1"/>
            <a:r>
              <a:rPr lang="en-US" dirty="0" smtClean="0">
                <a:solidFill>
                  <a:srgbClr val="00FF00"/>
                </a:solidFill>
              </a:rPr>
              <a:t>This is an organization for free trade. </a:t>
            </a:r>
          </a:p>
          <a:p>
            <a:pPr lvl="1"/>
            <a:r>
              <a:rPr lang="en-US" dirty="0" smtClean="0">
                <a:solidFill>
                  <a:srgbClr val="00FF00"/>
                </a:solidFill>
              </a:rPr>
              <a:t>Includes Paraguay, Uruguay, and Argentina</a:t>
            </a:r>
          </a:p>
          <a:p>
            <a:pPr lvl="1"/>
            <a:r>
              <a:rPr lang="en-US" dirty="0" smtClean="0">
                <a:solidFill>
                  <a:srgbClr val="00FF00"/>
                </a:solidFill>
              </a:rPr>
              <a:t>Stands for Southern Common Market</a:t>
            </a:r>
            <a:endParaRPr lang="en-US" dirty="0">
              <a:solidFill>
                <a:srgbClr val="00FF00"/>
              </a:solidFill>
            </a:endParaRPr>
          </a:p>
        </p:txBody>
      </p:sp>
      <p:pic>
        <p:nvPicPr>
          <p:cNvPr id="5122" name="Picture 2" descr="http://upload.wikimedia.org/wikipedia/commons/thumb/e/ea/MERCOSUR_(orthographic_projection).svg/250px-MERCOSUR_(orthographic_projection).svg.png"/>
          <p:cNvPicPr>
            <a:picLocks noChangeAspect="1" noChangeArrowheads="1"/>
          </p:cNvPicPr>
          <p:nvPr/>
        </p:nvPicPr>
        <p:blipFill>
          <a:blip r:embed="rId2" cstate="print"/>
          <a:srcRect/>
          <a:stretch>
            <a:fillRect/>
          </a:stretch>
        </p:blipFill>
        <p:spPr bwMode="auto">
          <a:xfrm>
            <a:off x="6477000" y="762000"/>
            <a:ext cx="2381250" cy="2381250"/>
          </a:xfrm>
          <a:prstGeom prst="rect">
            <a:avLst/>
          </a:prstGeom>
          <a:noFill/>
        </p:spPr>
      </p:pic>
      <p:pic>
        <p:nvPicPr>
          <p:cNvPr id="5124" name="Picture 4" descr="http://www.hispanicallyspeakingnews.com/uploads/images/normal-images/mercosur.jpg"/>
          <p:cNvPicPr>
            <a:picLocks noChangeAspect="1" noChangeArrowheads="1"/>
          </p:cNvPicPr>
          <p:nvPr/>
        </p:nvPicPr>
        <p:blipFill>
          <a:blip r:embed="rId3" cstate="print"/>
          <a:srcRect/>
          <a:stretch>
            <a:fillRect/>
          </a:stretch>
        </p:blipFill>
        <p:spPr bwMode="auto">
          <a:xfrm>
            <a:off x="381000" y="990600"/>
            <a:ext cx="2076450" cy="1933576"/>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19200"/>
            <a:ext cx="3505200" cy="1143000"/>
          </a:xfrm>
        </p:spPr>
        <p:txBody>
          <a:bodyPr>
            <a:normAutofit fontScale="90000"/>
          </a:bodyPr>
          <a:lstStyle/>
          <a:p>
            <a:r>
              <a:rPr lang="en-US" dirty="0" smtClean="0">
                <a:solidFill>
                  <a:srgbClr val="002060"/>
                </a:solidFill>
              </a:rPr>
              <a:t>Section 3 : Brazil Today</a:t>
            </a:r>
            <a:br>
              <a:rPr lang="en-US" dirty="0" smtClean="0">
                <a:solidFill>
                  <a:srgbClr val="002060"/>
                </a:solidFill>
              </a:rPr>
            </a:br>
            <a:r>
              <a:rPr lang="en-US" dirty="0" smtClean="0">
                <a:solidFill>
                  <a:srgbClr val="002060"/>
                </a:solidFill>
              </a:rPr>
              <a:t>Pages 320 – 325</a:t>
            </a:r>
            <a:endParaRPr lang="en-US" dirty="0"/>
          </a:p>
        </p:txBody>
      </p:sp>
      <p:sp>
        <p:nvSpPr>
          <p:cNvPr id="3" name="Content Placeholder 2"/>
          <p:cNvSpPr>
            <a:spLocks noGrp="1"/>
          </p:cNvSpPr>
          <p:nvPr>
            <p:ph idx="1"/>
          </p:nvPr>
        </p:nvSpPr>
        <p:spPr>
          <a:xfrm>
            <a:off x="457200" y="3124200"/>
            <a:ext cx="8229600" cy="3505200"/>
          </a:xfrm>
        </p:spPr>
        <p:txBody>
          <a:bodyPr>
            <a:normAutofit lnSpcReduction="10000"/>
          </a:bodyPr>
          <a:lstStyle/>
          <a:p>
            <a:r>
              <a:rPr lang="en-US" dirty="0" smtClean="0">
                <a:solidFill>
                  <a:srgbClr val="00FF00"/>
                </a:solidFill>
              </a:rPr>
              <a:t>Government </a:t>
            </a:r>
          </a:p>
          <a:p>
            <a:pPr lvl="1"/>
            <a:r>
              <a:rPr lang="en-US" dirty="0" smtClean="0">
                <a:solidFill>
                  <a:srgbClr val="00FF00"/>
                </a:solidFill>
              </a:rPr>
              <a:t>Brazil has the same structure of government as the United States.</a:t>
            </a:r>
          </a:p>
          <a:p>
            <a:pPr lvl="1"/>
            <a:r>
              <a:rPr lang="en-US" dirty="0" smtClean="0">
                <a:solidFill>
                  <a:srgbClr val="00FF00"/>
                </a:solidFill>
              </a:rPr>
              <a:t>Both have three branches of government, elected officials, a president, congress, and supreme court. </a:t>
            </a:r>
          </a:p>
          <a:p>
            <a:pPr lvl="1"/>
            <a:r>
              <a:rPr lang="en-US" dirty="0" smtClean="0">
                <a:solidFill>
                  <a:srgbClr val="00FF00"/>
                </a:solidFill>
              </a:rPr>
              <a:t>Brazil’s legal voting age is only 16 not 18 like in the United States. </a:t>
            </a:r>
          </a:p>
        </p:txBody>
      </p:sp>
      <p:pic>
        <p:nvPicPr>
          <p:cNvPr id="3074" name="Picture 2" descr="http://photos.state.gov/libraries/164149/mmtimages/usbrflags.jpg"/>
          <p:cNvPicPr>
            <a:picLocks noChangeAspect="1" noChangeArrowheads="1"/>
          </p:cNvPicPr>
          <p:nvPr/>
        </p:nvPicPr>
        <p:blipFill>
          <a:blip r:embed="rId2" cstate="print"/>
          <a:srcRect/>
          <a:stretch>
            <a:fillRect/>
          </a:stretch>
        </p:blipFill>
        <p:spPr bwMode="auto">
          <a:xfrm>
            <a:off x="4953000" y="304800"/>
            <a:ext cx="3389831" cy="3048000"/>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914400"/>
            <a:ext cx="3505200" cy="1143000"/>
          </a:xfrm>
        </p:spPr>
        <p:txBody>
          <a:bodyPr>
            <a:normAutofit fontScale="90000"/>
          </a:bodyPr>
          <a:lstStyle/>
          <a:p>
            <a:r>
              <a:rPr lang="en-US" dirty="0" smtClean="0">
                <a:solidFill>
                  <a:srgbClr val="002060"/>
                </a:solidFill>
              </a:rPr>
              <a:t>Section 3 : Brazil Today</a:t>
            </a:r>
            <a:br>
              <a:rPr lang="en-US" dirty="0" smtClean="0">
                <a:solidFill>
                  <a:srgbClr val="002060"/>
                </a:solidFill>
              </a:rPr>
            </a:br>
            <a:r>
              <a:rPr lang="en-US" dirty="0" smtClean="0">
                <a:solidFill>
                  <a:srgbClr val="002060"/>
                </a:solidFill>
              </a:rPr>
              <a:t>Pages 320 – 325</a:t>
            </a:r>
            <a:endParaRPr lang="en-US" dirty="0"/>
          </a:p>
        </p:txBody>
      </p:sp>
      <p:sp>
        <p:nvSpPr>
          <p:cNvPr id="3" name="Content Placeholder 2"/>
          <p:cNvSpPr>
            <a:spLocks noGrp="1"/>
          </p:cNvSpPr>
          <p:nvPr>
            <p:ph idx="1"/>
          </p:nvPr>
        </p:nvSpPr>
        <p:spPr>
          <a:xfrm>
            <a:off x="3733800" y="228600"/>
            <a:ext cx="5410200" cy="2895600"/>
          </a:xfrm>
        </p:spPr>
        <p:txBody>
          <a:bodyPr>
            <a:normAutofit fontScale="85000" lnSpcReduction="20000"/>
          </a:bodyPr>
          <a:lstStyle/>
          <a:p>
            <a:r>
              <a:rPr lang="en-US" dirty="0" smtClean="0">
                <a:solidFill>
                  <a:srgbClr val="00FF00"/>
                </a:solidFill>
              </a:rPr>
              <a:t>The gap between rich and poor is drastic. The poor lack good housing, schools, hospitals and police and fire protection. </a:t>
            </a:r>
          </a:p>
          <a:p>
            <a:r>
              <a:rPr lang="en-US" dirty="0" smtClean="0">
                <a:solidFill>
                  <a:srgbClr val="00FF00"/>
                </a:solidFill>
              </a:rPr>
              <a:t>Brazilian leaders are proposing to use wealth from oil fields to create social service that can be used to lift people out of poverty. </a:t>
            </a:r>
          </a:p>
          <a:p>
            <a:endParaRPr lang="en-US" dirty="0" smtClean="0">
              <a:solidFill>
                <a:srgbClr val="00FF00"/>
              </a:solidFill>
            </a:endParaRPr>
          </a:p>
        </p:txBody>
      </p:sp>
      <p:pic>
        <p:nvPicPr>
          <p:cNvPr id="2050" name="Picture 2" descr="http://4.bp.blogspot.com/_EBcYwQqSnxc/TGgFSVvk5DI/AAAAAAAAAA0/nztMXEIpfiI/s1600/updated+Brazil+aid+pie+large.png"/>
          <p:cNvPicPr>
            <a:picLocks noChangeAspect="1" noChangeArrowheads="1"/>
          </p:cNvPicPr>
          <p:nvPr/>
        </p:nvPicPr>
        <p:blipFill>
          <a:blip r:embed="rId2" cstate="print"/>
          <a:srcRect/>
          <a:stretch>
            <a:fillRect/>
          </a:stretch>
        </p:blipFill>
        <p:spPr bwMode="auto">
          <a:xfrm>
            <a:off x="2133600" y="3200400"/>
            <a:ext cx="4829175" cy="3381375"/>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002060"/>
                </a:solidFill>
              </a:rPr>
              <a:t>Section 3 : Brazil Today</a:t>
            </a:r>
            <a:br>
              <a:rPr lang="en-US" dirty="0" smtClean="0">
                <a:solidFill>
                  <a:srgbClr val="002060"/>
                </a:solidFill>
              </a:rPr>
            </a:br>
            <a:r>
              <a:rPr lang="en-US" dirty="0" smtClean="0">
                <a:solidFill>
                  <a:srgbClr val="002060"/>
                </a:solidFill>
              </a:rPr>
              <a:t>Pages 320 – 325</a:t>
            </a:r>
            <a:endParaRPr lang="en-US" dirty="0"/>
          </a:p>
        </p:txBody>
      </p:sp>
      <p:sp>
        <p:nvSpPr>
          <p:cNvPr id="3" name="Content Placeholder 2"/>
          <p:cNvSpPr>
            <a:spLocks noGrp="1"/>
          </p:cNvSpPr>
          <p:nvPr>
            <p:ph idx="1"/>
          </p:nvPr>
        </p:nvSpPr>
        <p:spPr/>
        <p:txBody>
          <a:bodyPr/>
          <a:lstStyle/>
          <a:p>
            <a:r>
              <a:rPr lang="en-US" dirty="0" smtClean="0">
                <a:solidFill>
                  <a:srgbClr val="00FF00"/>
                </a:solidFill>
              </a:rPr>
              <a:t>Government</a:t>
            </a:r>
          </a:p>
          <a:p>
            <a:pPr lvl="1"/>
            <a:r>
              <a:rPr lang="en-US" dirty="0" smtClean="0">
                <a:solidFill>
                  <a:srgbClr val="00FF00"/>
                </a:solidFill>
              </a:rPr>
              <a:t>Brazil was ruled by dictators or the military starting in 1930’s</a:t>
            </a:r>
          </a:p>
          <a:p>
            <a:pPr lvl="1"/>
            <a:r>
              <a:rPr lang="en-US" dirty="0" smtClean="0">
                <a:solidFill>
                  <a:srgbClr val="00FF00"/>
                </a:solidFill>
              </a:rPr>
              <a:t>Brazil returned to a democracy in the 1990’s</a:t>
            </a:r>
          </a:p>
          <a:p>
            <a:pPr lvl="1">
              <a:buNone/>
            </a:pPr>
            <a:endParaRPr lang="en-US" dirty="0">
              <a:solidFill>
                <a:srgbClr val="00FF00"/>
              </a:solidFill>
            </a:endParaRPr>
          </a:p>
        </p:txBody>
      </p:sp>
      <p:pic>
        <p:nvPicPr>
          <p:cNvPr id="4098" name="Picture 2" descr="http://www.littleexplorers.com/southamerica/brazil/flag/Flagbig.GIF"/>
          <p:cNvPicPr>
            <a:picLocks noChangeAspect="1" noChangeArrowheads="1"/>
          </p:cNvPicPr>
          <p:nvPr/>
        </p:nvPicPr>
        <p:blipFill>
          <a:blip r:embed="rId2" cstate="print"/>
          <a:srcRect b="5431"/>
          <a:stretch>
            <a:fillRect/>
          </a:stretch>
        </p:blipFill>
        <p:spPr bwMode="auto">
          <a:xfrm>
            <a:off x="2438400" y="3733800"/>
            <a:ext cx="4057650" cy="2819400"/>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002060"/>
                </a:solidFill>
              </a:rPr>
              <a:t>Section 3 : Brazil Today</a:t>
            </a:r>
            <a:br>
              <a:rPr lang="en-US" dirty="0" smtClean="0">
                <a:solidFill>
                  <a:srgbClr val="002060"/>
                </a:solidFill>
              </a:rPr>
            </a:br>
            <a:r>
              <a:rPr lang="en-US" dirty="0" smtClean="0">
                <a:solidFill>
                  <a:srgbClr val="002060"/>
                </a:solidFill>
              </a:rPr>
              <a:t>Pages 320 – 325</a:t>
            </a:r>
            <a:endParaRPr lang="en-US" dirty="0"/>
          </a:p>
        </p:txBody>
      </p:sp>
      <p:sp>
        <p:nvSpPr>
          <p:cNvPr id="3" name="Content Placeholder 2"/>
          <p:cNvSpPr>
            <a:spLocks noGrp="1"/>
          </p:cNvSpPr>
          <p:nvPr>
            <p:ph idx="1"/>
          </p:nvPr>
        </p:nvSpPr>
        <p:spPr>
          <a:xfrm>
            <a:off x="228600" y="1447800"/>
            <a:ext cx="4267200" cy="5105400"/>
          </a:xfrm>
        </p:spPr>
        <p:txBody>
          <a:bodyPr>
            <a:normAutofit/>
          </a:bodyPr>
          <a:lstStyle/>
          <a:p>
            <a:r>
              <a:rPr lang="en-US" dirty="0" smtClean="0">
                <a:solidFill>
                  <a:srgbClr val="00FF00"/>
                </a:solidFill>
              </a:rPr>
              <a:t>Brazil gets power from its oil, ethanol production, industry, and agriculture. </a:t>
            </a:r>
          </a:p>
          <a:p>
            <a:r>
              <a:rPr lang="en-US" dirty="0" smtClean="0">
                <a:solidFill>
                  <a:srgbClr val="00FF00"/>
                </a:solidFill>
              </a:rPr>
              <a:t>If they use their resources properly they will be able to lift Brazilians out of poverty in the future. </a:t>
            </a:r>
            <a:endParaRPr lang="en-US" dirty="0">
              <a:solidFill>
                <a:srgbClr val="00FF00"/>
              </a:solidFill>
            </a:endParaRPr>
          </a:p>
        </p:txBody>
      </p:sp>
      <p:pic>
        <p:nvPicPr>
          <p:cNvPr id="1026" name="Picture 2" descr="http://filipspagnoli.files.wordpress.com/2009/12/poverty-reduction-in-china-india-and-brazil.gif"/>
          <p:cNvPicPr>
            <a:picLocks noChangeAspect="1" noChangeArrowheads="1"/>
          </p:cNvPicPr>
          <p:nvPr/>
        </p:nvPicPr>
        <p:blipFill>
          <a:blip r:embed="rId2" cstate="print"/>
          <a:srcRect/>
          <a:stretch>
            <a:fillRect/>
          </a:stretch>
        </p:blipFill>
        <p:spPr bwMode="auto">
          <a:xfrm>
            <a:off x="4495800" y="1600200"/>
            <a:ext cx="4419600" cy="4833938"/>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002060"/>
                </a:solidFill>
              </a:rPr>
              <a:t>Section 1 : Chapter Atlas</a:t>
            </a:r>
            <a:br>
              <a:rPr lang="en-US" dirty="0" smtClean="0">
                <a:solidFill>
                  <a:srgbClr val="002060"/>
                </a:solidFill>
              </a:rPr>
            </a:br>
            <a:r>
              <a:rPr lang="en-US" dirty="0" smtClean="0">
                <a:solidFill>
                  <a:srgbClr val="002060"/>
                </a:solidFill>
              </a:rPr>
              <a:t>Pages 308 - 315</a:t>
            </a:r>
            <a:endParaRPr lang="en-US" dirty="0">
              <a:solidFill>
                <a:srgbClr val="002060"/>
              </a:solidFill>
            </a:endParaRPr>
          </a:p>
        </p:txBody>
      </p:sp>
      <p:sp>
        <p:nvSpPr>
          <p:cNvPr id="3" name="Content Placeholder 2"/>
          <p:cNvSpPr>
            <a:spLocks noGrp="1"/>
          </p:cNvSpPr>
          <p:nvPr>
            <p:ph idx="1"/>
          </p:nvPr>
        </p:nvSpPr>
        <p:spPr>
          <a:xfrm>
            <a:off x="457200" y="1600200"/>
            <a:ext cx="3200400" cy="4525963"/>
          </a:xfrm>
        </p:spPr>
        <p:txBody>
          <a:bodyPr/>
          <a:lstStyle/>
          <a:p>
            <a:r>
              <a:rPr lang="en-US" dirty="0" smtClean="0">
                <a:solidFill>
                  <a:srgbClr val="00FF00"/>
                </a:solidFill>
              </a:rPr>
              <a:t>Brazil is the fifth largest country in the world. </a:t>
            </a:r>
          </a:p>
          <a:p>
            <a:r>
              <a:rPr lang="en-US" dirty="0" smtClean="0">
                <a:solidFill>
                  <a:srgbClr val="00FF00"/>
                </a:solidFill>
              </a:rPr>
              <a:t>It has a wide variety of landforms. </a:t>
            </a:r>
          </a:p>
          <a:p>
            <a:pPr>
              <a:buNone/>
            </a:pPr>
            <a:endParaRPr lang="en-US" dirty="0">
              <a:solidFill>
                <a:srgbClr val="00FF00"/>
              </a:solidFill>
            </a:endParaRPr>
          </a:p>
        </p:txBody>
      </p:sp>
      <p:pic>
        <p:nvPicPr>
          <p:cNvPr id="27650" name="Picture 2" descr="http://www.worldatlas.com/webimage/countrys/samerica/brnewzzz.gif"/>
          <p:cNvPicPr>
            <a:picLocks noChangeAspect="1" noChangeArrowheads="1"/>
          </p:cNvPicPr>
          <p:nvPr/>
        </p:nvPicPr>
        <p:blipFill>
          <a:blip r:embed="rId2" cstate="print"/>
          <a:srcRect/>
          <a:stretch>
            <a:fillRect/>
          </a:stretch>
        </p:blipFill>
        <p:spPr bwMode="auto">
          <a:xfrm>
            <a:off x="3886200" y="1600199"/>
            <a:ext cx="4495800" cy="4928627"/>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002060"/>
                </a:solidFill>
              </a:rPr>
              <a:t>Section 1 : Chapter Atlas</a:t>
            </a:r>
            <a:br>
              <a:rPr lang="en-US" dirty="0" smtClean="0">
                <a:solidFill>
                  <a:srgbClr val="002060"/>
                </a:solidFill>
              </a:rPr>
            </a:br>
            <a:r>
              <a:rPr lang="en-US" dirty="0" smtClean="0">
                <a:solidFill>
                  <a:srgbClr val="002060"/>
                </a:solidFill>
              </a:rPr>
              <a:t>Pages 308 - 315</a:t>
            </a:r>
            <a:endParaRPr lang="en-US" dirty="0"/>
          </a:p>
        </p:txBody>
      </p:sp>
      <p:sp>
        <p:nvSpPr>
          <p:cNvPr id="3" name="Content Placeholder 2"/>
          <p:cNvSpPr>
            <a:spLocks noGrp="1"/>
          </p:cNvSpPr>
          <p:nvPr>
            <p:ph idx="1"/>
          </p:nvPr>
        </p:nvSpPr>
        <p:spPr/>
        <p:txBody>
          <a:bodyPr/>
          <a:lstStyle/>
          <a:p>
            <a:r>
              <a:rPr lang="en-US" dirty="0" smtClean="0">
                <a:solidFill>
                  <a:srgbClr val="00FF00"/>
                </a:solidFill>
              </a:rPr>
              <a:t>The best known feature in Brazil is the Amazon River. </a:t>
            </a:r>
          </a:p>
          <a:p>
            <a:pPr lvl="1"/>
            <a:r>
              <a:rPr lang="en-US" dirty="0" smtClean="0">
                <a:solidFill>
                  <a:srgbClr val="00FF00"/>
                </a:solidFill>
              </a:rPr>
              <a:t>Flows east from the Andes Mts. </a:t>
            </a:r>
          </a:p>
          <a:p>
            <a:pPr lvl="1"/>
            <a:r>
              <a:rPr lang="en-US" dirty="0" smtClean="0">
                <a:solidFill>
                  <a:srgbClr val="00FF00"/>
                </a:solidFill>
              </a:rPr>
              <a:t>About 4,000 miles long</a:t>
            </a:r>
          </a:p>
          <a:p>
            <a:pPr lvl="1"/>
            <a:r>
              <a:rPr lang="en-US" dirty="0" smtClean="0">
                <a:solidFill>
                  <a:srgbClr val="00FF00"/>
                </a:solidFill>
              </a:rPr>
              <a:t>Carries more water than any other river in the world. </a:t>
            </a:r>
            <a:endParaRPr lang="en-US" dirty="0">
              <a:solidFill>
                <a:srgbClr val="00FF00"/>
              </a:solidFill>
            </a:endParaRPr>
          </a:p>
        </p:txBody>
      </p:sp>
      <p:pic>
        <p:nvPicPr>
          <p:cNvPr id="26626" name="Picture 2" descr="http://www.bibliotecapleyades.net/imagenes_ciencia/agua17_02.gif"/>
          <p:cNvPicPr>
            <a:picLocks noChangeAspect="1" noChangeArrowheads="1"/>
          </p:cNvPicPr>
          <p:nvPr/>
        </p:nvPicPr>
        <p:blipFill>
          <a:blip r:embed="rId2" cstate="print"/>
          <a:srcRect/>
          <a:stretch>
            <a:fillRect/>
          </a:stretch>
        </p:blipFill>
        <p:spPr bwMode="auto">
          <a:xfrm>
            <a:off x="5181600" y="4114800"/>
            <a:ext cx="3429000" cy="2497348"/>
          </a:xfrm>
          <a:prstGeom prst="rect">
            <a:avLst/>
          </a:prstGeom>
          <a:noFill/>
        </p:spPr>
      </p:pic>
      <p:pic>
        <p:nvPicPr>
          <p:cNvPr id="26628" name="Picture 4" descr="http://www.iahrmedialibrary.net/db/iii1/foto/amazon_river_b.jpg"/>
          <p:cNvPicPr>
            <a:picLocks noChangeAspect="1" noChangeArrowheads="1"/>
          </p:cNvPicPr>
          <p:nvPr/>
        </p:nvPicPr>
        <p:blipFill>
          <a:blip r:embed="rId3" cstate="print"/>
          <a:srcRect/>
          <a:stretch>
            <a:fillRect/>
          </a:stretch>
        </p:blipFill>
        <p:spPr bwMode="auto">
          <a:xfrm>
            <a:off x="2209800" y="4343400"/>
            <a:ext cx="2819400" cy="211455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fontScale="90000"/>
          </a:bodyPr>
          <a:lstStyle/>
          <a:p>
            <a:r>
              <a:rPr lang="en-US" dirty="0" smtClean="0">
                <a:solidFill>
                  <a:srgbClr val="002060"/>
                </a:solidFill>
              </a:rPr>
              <a:t>Section 1 : Chapter Atlas</a:t>
            </a:r>
            <a:br>
              <a:rPr lang="en-US" dirty="0" smtClean="0">
                <a:solidFill>
                  <a:srgbClr val="002060"/>
                </a:solidFill>
              </a:rPr>
            </a:br>
            <a:r>
              <a:rPr lang="en-US" dirty="0" smtClean="0">
                <a:solidFill>
                  <a:srgbClr val="002060"/>
                </a:solidFill>
              </a:rPr>
              <a:t>Pages 308 - 315</a:t>
            </a:r>
            <a:endParaRPr lang="en-US" dirty="0"/>
          </a:p>
        </p:txBody>
      </p:sp>
      <p:sp>
        <p:nvSpPr>
          <p:cNvPr id="3" name="Content Placeholder 2"/>
          <p:cNvSpPr>
            <a:spLocks noGrp="1"/>
          </p:cNvSpPr>
          <p:nvPr>
            <p:ph idx="1"/>
          </p:nvPr>
        </p:nvSpPr>
        <p:spPr>
          <a:xfrm>
            <a:off x="304800" y="1295400"/>
            <a:ext cx="8229600" cy="1935163"/>
          </a:xfrm>
        </p:spPr>
        <p:txBody>
          <a:bodyPr>
            <a:normAutofit fontScale="92500" lnSpcReduction="10000"/>
          </a:bodyPr>
          <a:lstStyle/>
          <a:p>
            <a:r>
              <a:rPr lang="en-US" dirty="0" smtClean="0">
                <a:solidFill>
                  <a:srgbClr val="00FF00"/>
                </a:solidFill>
              </a:rPr>
              <a:t>Amazon Basin is the 2.7 million square miles that surrounds the Amazon River. </a:t>
            </a:r>
          </a:p>
          <a:p>
            <a:r>
              <a:rPr lang="en-US" dirty="0" smtClean="0">
                <a:solidFill>
                  <a:srgbClr val="00FF00"/>
                </a:solidFill>
              </a:rPr>
              <a:t>The Amazon Basin is the area that drains into the Amazon River. </a:t>
            </a:r>
            <a:endParaRPr lang="en-US" dirty="0">
              <a:solidFill>
                <a:srgbClr val="00FF00"/>
              </a:solidFill>
            </a:endParaRPr>
          </a:p>
        </p:txBody>
      </p:sp>
      <p:pic>
        <p:nvPicPr>
          <p:cNvPr id="25604" name="Picture 4" descr="http://upload.wikimedia.org/wikipedia/commons/thumb/8/80/Amazonrivermap.png/300px-Amazonrivermap.png"/>
          <p:cNvPicPr>
            <a:picLocks noChangeAspect="1" noChangeArrowheads="1"/>
          </p:cNvPicPr>
          <p:nvPr/>
        </p:nvPicPr>
        <p:blipFill>
          <a:blip r:embed="rId2" cstate="print"/>
          <a:srcRect/>
          <a:stretch>
            <a:fillRect/>
          </a:stretch>
        </p:blipFill>
        <p:spPr bwMode="auto">
          <a:xfrm>
            <a:off x="4495800" y="2743200"/>
            <a:ext cx="3886200" cy="3886200"/>
          </a:xfrm>
          <a:prstGeom prst="rect">
            <a:avLst/>
          </a:prstGeom>
          <a:noFill/>
        </p:spPr>
      </p:pic>
      <p:pic>
        <p:nvPicPr>
          <p:cNvPr id="25606" name="Picture 6" descr="http://t3.gstatic.com/images?q=tbn:ANd9GcQ472LnwJ9slCdMCqj79T4OxhXL1n3pigpqVMmEHQYncsPecf-zbGQ9Sea0"/>
          <p:cNvPicPr>
            <a:picLocks noChangeAspect="1" noChangeArrowheads="1"/>
          </p:cNvPicPr>
          <p:nvPr/>
        </p:nvPicPr>
        <p:blipFill>
          <a:blip r:embed="rId3" cstate="print"/>
          <a:srcRect/>
          <a:stretch>
            <a:fillRect/>
          </a:stretch>
        </p:blipFill>
        <p:spPr bwMode="auto">
          <a:xfrm>
            <a:off x="381000" y="3581400"/>
            <a:ext cx="3744567" cy="251460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002060"/>
                </a:solidFill>
              </a:rPr>
              <a:t>Section 1 : Chapter Atlas</a:t>
            </a:r>
            <a:br>
              <a:rPr lang="en-US" dirty="0" smtClean="0">
                <a:solidFill>
                  <a:srgbClr val="002060"/>
                </a:solidFill>
              </a:rPr>
            </a:br>
            <a:r>
              <a:rPr lang="en-US" dirty="0" smtClean="0">
                <a:solidFill>
                  <a:srgbClr val="002060"/>
                </a:solidFill>
              </a:rPr>
              <a:t>Pages 308 - 315</a:t>
            </a:r>
            <a:endParaRPr lang="en-US" dirty="0"/>
          </a:p>
        </p:txBody>
      </p:sp>
      <p:sp>
        <p:nvSpPr>
          <p:cNvPr id="3" name="Content Placeholder 2"/>
          <p:cNvSpPr>
            <a:spLocks noGrp="1"/>
          </p:cNvSpPr>
          <p:nvPr>
            <p:ph idx="1"/>
          </p:nvPr>
        </p:nvSpPr>
        <p:spPr>
          <a:xfrm>
            <a:off x="4876800" y="1600200"/>
            <a:ext cx="3962400" cy="4953000"/>
          </a:xfrm>
        </p:spPr>
        <p:txBody>
          <a:bodyPr>
            <a:normAutofit/>
          </a:bodyPr>
          <a:lstStyle/>
          <a:p>
            <a:r>
              <a:rPr lang="en-US" dirty="0" smtClean="0">
                <a:solidFill>
                  <a:srgbClr val="00FF00"/>
                </a:solidFill>
              </a:rPr>
              <a:t>The Amazon lowlands is a large area but more of the country is covered by highlands. </a:t>
            </a:r>
          </a:p>
          <a:p>
            <a:pPr lvl="1"/>
            <a:r>
              <a:rPr lang="en-US" dirty="0" smtClean="0">
                <a:solidFill>
                  <a:srgbClr val="00FF00"/>
                </a:solidFill>
              </a:rPr>
              <a:t>Two major highlands are Guiana Highlands and Brazilian Highlands. </a:t>
            </a:r>
            <a:endParaRPr lang="en-US" dirty="0">
              <a:solidFill>
                <a:srgbClr val="00FF00"/>
              </a:solidFill>
            </a:endParaRPr>
          </a:p>
        </p:txBody>
      </p:sp>
      <p:pic>
        <p:nvPicPr>
          <p:cNvPr id="24578" name="Picture 2" descr="http://t2.gstatic.com/images?q=tbn:ANd9GcR0Jf2R2jDNuoXeZJhQqk7pejLB4kp1FpLHX_8kO2DgMkiCWLGL78gxQAFc7Q"/>
          <p:cNvPicPr>
            <a:picLocks noChangeAspect="1" noChangeArrowheads="1"/>
          </p:cNvPicPr>
          <p:nvPr/>
        </p:nvPicPr>
        <p:blipFill>
          <a:blip r:embed="rId2" cstate="print"/>
          <a:srcRect/>
          <a:stretch>
            <a:fillRect/>
          </a:stretch>
        </p:blipFill>
        <p:spPr bwMode="auto">
          <a:xfrm>
            <a:off x="914400" y="1447800"/>
            <a:ext cx="3657600" cy="494629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002060"/>
                </a:solidFill>
              </a:rPr>
              <a:t>Section 1 : Chapter Atlas</a:t>
            </a:r>
            <a:br>
              <a:rPr lang="en-US" dirty="0" smtClean="0">
                <a:solidFill>
                  <a:srgbClr val="002060"/>
                </a:solidFill>
              </a:rPr>
            </a:br>
            <a:r>
              <a:rPr lang="en-US" dirty="0" smtClean="0">
                <a:solidFill>
                  <a:srgbClr val="002060"/>
                </a:solidFill>
              </a:rPr>
              <a:t>Pages 308 - 315</a:t>
            </a:r>
            <a:endParaRPr lang="en-US" dirty="0"/>
          </a:p>
        </p:txBody>
      </p:sp>
      <p:sp>
        <p:nvSpPr>
          <p:cNvPr id="3" name="Content Placeholder 2"/>
          <p:cNvSpPr>
            <a:spLocks noGrp="1"/>
          </p:cNvSpPr>
          <p:nvPr>
            <p:ph idx="1"/>
          </p:nvPr>
        </p:nvSpPr>
        <p:spPr/>
        <p:txBody>
          <a:bodyPr/>
          <a:lstStyle/>
          <a:p>
            <a:r>
              <a:rPr lang="en-US" dirty="0" smtClean="0">
                <a:solidFill>
                  <a:srgbClr val="00FF00"/>
                </a:solidFill>
              </a:rPr>
              <a:t>The Cerrado is a savanna. Savanna is an area of grasses and forests. </a:t>
            </a:r>
          </a:p>
          <a:p>
            <a:r>
              <a:rPr lang="en-US" dirty="0" smtClean="0">
                <a:solidFill>
                  <a:srgbClr val="00FF00"/>
                </a:solidFill>
              </a:rPr>
              <a:t>Pantenal is a wetland with many plants and animals. </a:t>
            </a:r>
          </a:p>
          <a:p>
            <a:endParaRPr lang="en-US" dirty="0" smtClean="0">
              <a:solidFill>
                <a:srgbClr val="00FF00"/>
              </a:solidFill>
            </a:endParaRPr>
          </a:p>
          <a:p>
            <a:endParaRPr lang="en-US" dirty="0">
              <a:solidFill>
                <a:srgbClr val="00FF00"/>
              </a:solidFill>
            </a:endParaRPr>
          </a:p>
        </p:txBody>
      </p:sp>
      <p:pic>
        <p:nvPicPr>
          <p:cNvPr id="23554" name="Picture 2" descr="http://t2.gstatic.com/images?q=tbn:ANd9GcSzRsggx93tPtM_s_xdmCTwyXEsqj-kG0q4TZjKaCsAlZdM2feoWw"/>
          <p:cNvPicPr>
            <a:picLocks noChangeAspect="1" noChangeArrowheads="1"/>
          </p:cNvPicPr>
          <p:nvPr/>
        </p:nvPicPr>
        <p:blipFill>
          <a:blip r:embed="rId2" cstate="print"/>
          <a:srcRect/>
          <a:stretch>
            <a:fillRect/>
          </a:stretch>
        </p:blipFill>
        <p:spPr bwMode="auto">
          <a:xfrm>
            <a:off x="381000" y="3886200"/>
            <a:ext cx="4038600" cy="2653522"/>
          </a:xfrm>
          <a:prstGeom prst="rect">
            <a:avLst/>
          </a:prstGeom>
          <a:noFill/>
        </p:spPr>
      </p:pic>
      <p:pic>
        <p:nvPicPr>
          <p:cNvPr id="23556" name="Picture 4" descr="http://upload.wikimedia.org/wikipedia/commons/thumb/e/e7/Pantanal2.jpg/250px-Pantanal2.jpg"/>
          <p:cNvPicPr>
            <a:picLocks noChangeAspect="1" noChangeArrowheads="1"/>
          </p:cNvPicPr>
          <p:nvPr/>
        </p:nvPicPr>
        <p:blipFill>
          <a:blip r:embed="rId3" cstate="print"/>
          <a:srcRect/>
          <a:stretch>
            <a:fillRect/>
          </a:stretch>
        </p:blipFill>
        <p:spPr bwMode="auto">
          <a:xfrm>
            <a:off x="4724400" y="3810000"/>
            <a:ext cx="3581400" cy="2678889"/>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8200" y="274638"/>
            <a:ext cx="4038600" cy="1143000"/>
          </a:xfrm>
        </p:spPr>
        <p:txBody>
          <a:bodyPr>
            <a:normAutofit fontScale="90000"/>
          </a:bodyPr>
          <a:lstStyle/>
          <a:p>
            <a:r>
              <a:rPr lang="en-US" dirty="0" smtClean="0">
                <a:solidFill>
                  <a:srgbClr val="002060"/>
                </a:solidFill>
              </a:rPr>
              <a:t>Section 1 : Chapter Atlas</a:t>
            </a:r>
            <a:br>
              <a:rPr lang="en-US" dirty="0" smtClean="0">
                <a:solidFill>
                  <a:srgbClr val="002060"/>
                </a:solidFill>
              </a:rPr>
            </a:br>
            <a:r>
              <a:rPr lang="en-US" dirty="0" smtClean="0">
                <a:solidFill>
                  <a:srgbClr val="002060"/>
                </a:solidFill>
              </a:rPr>
              <a:t>Pages 308 - 315</a:t>
            </a:r>
            <a:endParaRPr lang="en-US" dirty="0"/>
          </a:p>
        </p:txBody>
      </p:sp>
      <p:sp>
        <p:nvSpPr>
          <p:cNvPr id="3" name="Content Placeholder 2"/>
          <p:cNvSpPr>
            <a:spLocks noGrp="1"/>
          </p:cNvSpPr>
          <p:nvPr>
            <p:ph idx="1"/>
          </p:nvPr>
        </p:nvSpPr>
        <p:spPr>
          <a:xfrm>
            <a:off x="0" y="533400"/>
            <a:ext cx="4572000" cy="5715000"/>
          </a:xfrm>
        </p:spPr>
        <p:txBody>
          <a:bodyPr/>
          <a:lstStyle/>
          <a:p>
            <a:r>
              <a:rPr lang="en-US" dirty="0" smtClean="0">
                <a:solidFill>
                  <a:srgbClr val="00FF00"/>
                </a:solidFill>
              </a:rPr>
              <a:t>Climate</a:t>
            </a:r>
          </a:p>
          <a:p>
            <a:pPr lvl="1"/>
            <a:r>
              <a:rPr lang="en-US" dirty="0" smtClean="0">
                <a:solidFill>
                  <a:srgbClr val="00FF00"/>
                </a:solidFill>
              </a:rPr>
              <a:t>Tropical in the North – Times of drought and other times of flooding. </a:t>
            </a:r>
          </a:p>
          <a:p>
            <a:pPr lvl="1"/>
            <a:r>
              <a:rPr lang="en-US" dirty="0" smtClean="0">
                <a:solidFill>
                  <a:srgbClr val="00FF00"/>
                </a:solidFill>
              </a:rPr>
              <a:t>Subtropical in the South - Cooler</a:t>
            </a:r>
          </a:p>
          <a:p>
            <a:pPr lvl="1"/>
            <a:r>
              <a:rPr lang="en-US" dirty="0" smtClean="0">
                <a:solidFill>
                  <a:srgbClr val="00FF00"/>
                </a:solidFill>
              </a:rPr>
              <a:t>High humidity</a:t>
            </a:r>
          </a:p>
          <a:p>
            <a:pPr lvl="1"/>
            <a:r>
              <a:rPr lang="en-US" dirty="0" smtClean="0">
                <a:solidFill>
                  <a:srgbClr val="00FF00"/>
                </a:solidFill>
              </a:rPr>
              <a:t>Elevation affects the climate as well – Higher areas are cooler</a:t>
            </a:r>
            <a:endParaRPr lang="en-US" dirty="0">
              <a:solidFill>
                <a:srgbClr val="00FF00"/>
              </a:solidFill>
            </a:endParaRPr>
          </a:p>
        </p:txBody>
      </p:sp>
      <p:pic>
        <p:nvPicPr>
          <p:cNvPr id="22530" name="Picture 2" descr="http://upload.wikimedia.org/wikipedia/commons/4/49/BrazilKoppenClimateMap_Portuguese.png"/>
          <p:cNvPicPr>
            <a:picLocks noChangeAspect="1" noChangeArrowheads="1"/>
          </p:cNvPicPr>
          <p:nvPr/>
        </p:nvPicPr>
        <p:blipFill>
          <a:blip r:embed="rId2" cstate="print"/>
          <a:srcRect/>
          <a:stretch>
            <a:fillRect/>
          </a:stretch>
        </p:blipFill>
        <p:spPr bwMode="auto">
          <a:xfrm>
            <a:off x="4371975" y="1905000"/>
            <a:ext cx="4772025" cy="4586212"/>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3886200" cy="1143000"/>
          </a:xfrm>
        </p:spPr>
        <p:txBody>
          <a:bodyPr>
            <a:normAutofit fontScale="90000"/>
          </a:bodyPr>
          <a:lstStyle/>
          <a:p>
            <a:r>
              <a:rPr lang="en-US" dirty="0" smtClean="0">
                <a:solidFill>
                  <a:srgbClr val="002060"/>
                </a:solidFill>
              </a:rPr>
              <a:t>Section 1 : Chapter Atlas</a:t>
            </a:r>
            <a:br>
              <a:rPr lang="en-US" dirty="0" smtClean="0">
                <a:solidFill>
                  <a:srgbClr val="002060"/>
                </a:solidFill>
              </a:rPr>
            </a:br>
            <a:r>
              <a:rPr lang="en-US" dirty="0" smtClean="0">
                <a:solidFill>
                  <a:srgbClr val="002060"/>
                </a:solidFill>
              </a:rPr>
              <a:t>Pages 308 - 315</a:t>
            </a:r>
            <a:endParaRPr lang="en-US" dirty="0"/>
          </a:p>
        </p:txBody>
      </p:sp>
      <p:sp>
        <p:nvSpPr>
          <p:cNvPr id="3" name="Content Placeholder 2"/>
          <p:cNvSpPr>
            <a:spLocks noGrp="1"/>
          </p:cNvSpPr>
          <p:nvPr>
            <p:ph idx="1"/>
          </p:nvPr>
        </p:nvSpPr>
        <p:spPr>
          <a:xfrm>
            <a:off x="5867400" y="228600"/>
            <a:ext cx="3276600" cy="6629400"/>
          </a:xfrm>
        </p:spPr>
        <p:txBody>
          <a:bodyPr>
            <a:normAutofit fontScale="85000" lnSpcReduction="20000"/>
          </a:bodyPr>
          <a:lstStyle/>
          <a:p>
            <a:r>
              <a:rPr lang="en-US" dirty="0" smtClean="0">
                <a:solidFill>
                  <a:srgbClr val="00FF00"/>
                </a:solidFill>
              </a:rPr>
              <a:t>Land Uses – </a:t>
            </a:r>
          </a:p>
          <a:p>
            <a:pPr lvl="1"/>
            <a:r>
              <a:rPr lang="en-US" dirty="0" smtClean="0">
                <a:solidFill>
                  <a:srgbClr val="00FF00"/>
                </a:solidFill>
              </a:rPr>
              <a:t>Cattle Ranches in dryer regions</a:t>
            </a:r>
          </a:p>
          <a:p>
            <a:pPr lvl="1"/>
            <a:r>
              <a:rPr lang="en-US" dirty="0" smtClean="0">
                <a:solidFill>
                  <a:srgbClr val="00FF00"/>
                </a:solidFill>
              </a:rPr>
              <a:t>Iron Ore, Bauxite, and Gold are found here</a:t>
            </a:r>
          </a:p>
          <a:p>
            <a:pPr lvl="1"/>
            <a:r>
              <a:rPr lang="en-US" dirty="0" smtClean="0">
                <a:solidFill>
                  <a:srgbClr val="00FF00"/>
                </a:solidFill>
              </a:rPr>
              <a:t>Forest – Cover over ½ the country</a:t>
            </a:r>
          </a:p>
          <a:p>
            <a:pPr lvl="2"/>
            <a:r>
              <a:rPr lang="en-US" dirty="0" smtClean="0">
                <a:solidFill>
                  <a:srgbClr val="00FF00"/>
                </a:solidFill>
              </a:rPr>
              <a:t>Provide rubber, palm oil, and timber</a:t>
            </a:r>
          </a:p>
          <a:p>
            <a:pPr lvl="1"/>
            <a:r>
              <a:rPr lang="en-US" dirty="0" smtClean="0">
                <a:solidFill>
                  <a:srgbClr val="00FF00"/>
                </a:solidFill>
              </a:rPr>
              <a:t>Hydroelectric Plants</a:t>
            </a:r>
          </a:p>
          <a:p>
            <a:pPr lvl="1"/>
            <a:r>
              <a:rPr lang="en-US" dirty="0" smtClean="0">
                <a:solidFill>
                  <a:srgbClr val="00FF00"/>
                </a:solidFill>
              </a:rPr>
              <a:t>Some farmland – When rainforest are cut down to put in farmland, the land looses fertility</a:t>
            </a:r>
          </a:p>
        </p:txBody>
      </p:sp>
      <p:pic>
        <p:nvPicPr>
          <p:cNvPr id="21510" name="Picture 6" descr="https://sharepoint.agriculture.purdue.edu/ces/iec/Shared%20Documents/Module%207/DGT%207.2.16%20BrazilLandUse1.gif"/>
          <p:cNvPicPr>
            <a:picLocks noChangeAspect="1" noChangeArrowheads="1"/>
          </p:cNvPicPr>
          <p:nvPr/>
        </p:nvPicPr>
        <p:blipFill>
          <a:blip r:embed="rId2" cstate="print"/>
          <a:srcRect/>
          <a:stretch>
            <a:fillRect/>
          </a:stretch>
        </p:blipFill>
        <p:spPr bwMode="auto">
          <a:xfrm>
            <a:off x="152400" y="1905000"/>
            <a:ext cx="6096000" cy="4572000"/>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1809</TotalTime>
  <Words>1268</Words>
  <Application>Microsoft Office PowerPoint</Application>
  <PresentationFormat>On-screen Show (4:3)</PresentationFormat>
  <Paragraphs>128</Paragraphs>
  <Slides>28</Slides>
  <Notes>1</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Office Theme</vt:lpstr>
      <vt:lpstr>Brazil</vt:lpstr>
      <vt:lpstr>Vocabulary</vt:lpstr>
      <vt:lpstr>Section 1 : Chapter Atlas Pages 308 - 315</vt:lpstr>
      <vt:lpstr>Section 1 : Chapter Atlas Pages 308 - 315</vt:lpstr>
      <vt:lpstr>Section 1 : Chapter Atlas Pages 308 - 315</vt:lpstr>
      <vt:lpstr>Section 1 : Chapter Atlas Pages 308 - 315</vt:lpstr>
      <vt:lpstr>Section 1 : Chapter Atlas Pages 308 - 315</vt:lpstr>
      <vt:lpstr>Section 1 : Chapter Atlas Pages 308 - 315</vt:lpstr>
      <vt:lpstr>Section 1 : Chapter Atlas Pages 308 - 315</vt:lpstr>
      <vt:lpstr>Section 1 : Chapter Atlas Pages 308 - 315</vt:lpstr>
      <vt:lpstr>Section 1 : Chapter Atlas Pages 308 - 315</vt:lpstr>
      <vt:lpstr>Section 1 : Chapter Atlas Pages 308 - 315</vt:lpstr>
      <vt:lpstr>Section 1 : Chapter Atlas Pages 308 – 315</vt:lpstr>
      <vt:lpstr>Section 1 : Chapter Atlas Pages 308 – 315</vt:lpstr>
      <vt:lpstr>Section 1 : Chapter Atlas Pages 308 – 315</vt:lpstr>
      <vt:lpstr>Section 1 : Chapter Atlas Pages 308 – 315</vt:lpstr>
      <vt:lpstr>Section 1 : Chapter Atlas Pages 308 – 315</vt:lpstr>
      <vt:lpstr>Section 3 : Brazil Today Pages 320 – 325</vt:lpstr>
      <vt:lpstr>Section 3 : Brazil Today Pages 320 – 325</vt:lpstr>
      <vt:lpstr>Section 3 : Brazil Today Pages 320 – 325</vt:lpstr>
      <vt:lpstr>Section 3 : Brazil Today Pages 320 – 325</vt:lpstr>
      <vt:lpstr>Section 3 : Brazil Today Pages 320 – 325</vt:lpstr>
      <vt:lpstr>Section 3 : Brazil Today Pages 320 – 325</vt:lpstr>
      <vt:lpstr>Section 3 : Brazil Today Pages 320 – 325</vt:lpstr>
      <vt:lpstr>Section 3 : Brazil Today Pages 320 – 325</vt:lpstr>
      <vt:lpstr>Section 3 : Brazil Today Pages 320 – 325</vt:lpstr>
      <vt:lpstr>Section 3 : Brazil Today Pages 320 – 325</vt:lpstr>
      <vt:lpstr>Section 3 : Brazil Today Pages 320 – 325</vt:lpstr>
    </vt:vector>
  </TitlesOfParts>
  <Company>McGuffey School District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Brazil</dc:title>
  <dc:creator>litmanc</dc:creator>
  <cp:lastModifiedBy>wolfa</cp:lastModifiedBy>
  <cp:revision>124</cp:revision>
  <dcterms:created xsi:type="dcterms:W3CDTF">2012-10-09T13:44:25Z</dcterms:created>
  <dcterms:modified xsi:type="dcterms:W3CDTF">2013-10-01T14:21:41Z</dcterms:modified>
</cp:coreProperties>
</file>